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83"/>
  </p:notesMasterIdLst>
  <p:sldIdLst>
    <p:sldId id="256" r:id="rId42"/>
    <p:sldId id="257" r:id="rId43"/>
    <p:sldId id="258" r:id="rId44"/>
    <p:sldId id="259" r:id="rId45"/>
    <p:sldId id="260" r:id="rId46"/>
    <p:sldId id="261" r:id="rId47"/>
    <p:sldId id="262" r:id="rId48"/>
    <p:sldId id="263" r:id="rId49"/>
    <p:sldId id="264" r:id="rId50"/>
    <p:sldId id="265" r:id="rId51"/>
    <p:sldId id="266" r:id="rId52"/>
    <p:sldId id="267" r:id="rId53"/>
    <p:sldId id="268" r:id="rId54"/>
    <p:sldId id="269" r:id="rId55"/>
    <p:sldId id="270" r:id="rId56"/>
    <p:sldId id="271" r:id="rId57"/>
    <p:sldId id="272" r:id="rId58"/>
    <p:sldId id="273" r:id="rId59"/>
    <p:sldId id="274" r:id="rId60"/>
    <p:sldId id="275" r:id="rId61"/>
    <p:sldId id="276" r:id="rId62"/>
    <p:sldId id="277" r:id="rId63"/>
    <p:sldId id="278" r:id="rId64"/>
    <p:sldId id="279" r:id="rId65"/>
    <p:sldId id="280" r:id="rId66"/>
    <p:sldId id="281" r:id="rId67"/>
    <p:sldId id="282" r:id="rId68"/>
    <p:sldId id="283" r:id="rId69"/>
    <p:sldId id="284" r:id="rId70"/>
    <p:sldId id="285" r:id="rId71"/>
    <p:sldId id="286" r:id="rId72"/>
    <p:sldId id="287" r:id="rId73"/>
    <p:sldId id="288" r:id="rId74"/>
    <p:sldId id="289" r:id="rId75"/>
    <p:sldId id="290" r:id="rId76"/>
    <p:sldId id="291" r:id="rId77"/>
    <p:sldId id="292" r:id="rId78"/>
    <p:sldId id="293" r:id="rId79"/>
    <p:sldId id="294" r:id="rId80"/>
    <p:sldId id="295" r:id="rId81"/>
    <p:sldId id="296" r:id="rId8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calotype" charset="1" panose="00000500000000000000"/>
      <p:regular r:id="rId10"/>
    </p:embeddedFont>
    <p:embeddedFont>
      <p:font typeface="Decalotype Bold" charset="1" panose="00000800000000000000"/>
      <p:regular r:id="rId11"/>
    </p:embeddedFont>
    <p:embeddedFont>
      <p:font typeface="Decalotype Italics" charset="1" panose="00000500000000000000"/>
      <p:regular r:id="rId12"/>
    </p:embeddedFont>
    <p:embeddedFont>
      <p:font typeface="Decalotype Bold Italics" charset="1" panose="00000800000000000000"/>
      <p:regular r:id="rId13"/>
    </p:embeddedFont>
    <p:embeddedFont>
      <p:font typeface="Decalotype Light" charset="1" panose="00000400000000000000"/>
      <p:regular r:id="rId14"/>
    </p:embeddedFont>
    <p:embeddedFont>
      <p:font typeface="Decalotype Light Italics" charset="1" panose="00000400000000000000"/>
      <p:regular r:id="rId15"/>
    </p:embeddedFont>
    <p:embeddedFont>
      <p:font typeface="Decalotype Medium" charset="1" panose="00000600000000000000"/>
      <p:regular r:id="rId16"/>
    </p:embeddedFont>
    <p:embeddedFont>
      <p:font typeface="Decalotype Medium Italics" charset="1" panose="00000600000000000000"/>
      <p:regular r:id="rId17"/>
    </p:embeddedFont>
    <p:embeddedFont>
      <p:font typeface="Decalotype Semi-Bold" charset="1" panose="00000700000000000000"/>
      <p:regular r:id="rId18"/>
    </p:embeddedFont>
    <p:embeddedFont>
      <p:font typeface="Decalotype Semi-Bold Italics" charset="1" panose="00000700000000000000"/>
      <p:regular r:id="rId19"/>
    </p:embeddedFont>
    <p:embeddedFont>
      <p:font typeface="Decalotype Ultra-Bold" charset="1" panose="00000900000000000000"/>
      <p:regular r:id="rId20"/>
    </p:embeddedFont>
    <p:embeddedFont>
      <p:font typeface="Decalotype Ultra-Bold Italics" charset="1" panose="00000900000000000000"/>
      <p:regular r:id="rId21"/>
    </p:embeddedFont>
    <p:embeddedFont>
      <p:font typeface="Decalotype Heavy" charset="1" panose="00000A00000000000000"/>
      <p:regular r:id="rId22"/>
    </p:embeddedFont>
    <p:embeddedFont>
      <p:font typeface="Decalotype Heavy Italics" charset="1" panose="00000A00000000000000"/>
      <p:regular r:id="rId23"/>
    </p:embeddedFont>
    <p:embeddedFont>
      <p:font typeface="Montserrat" charset="1" panose="00000500000000000000"/>
      <p:regular r:id="rId24"/>
    </p:embeddedFont>
    <p:embeddedFont>
      <p:font typeface="Montserrat Bold" charset="1" panose="00000800000000000000"/>
      <p:regular r:id="rId25"/>
    </p:embeddedFont>
    <p:embeddedFont>
      <p:font typeface="Montserrat Italics" charset="1" panose="00000500000000000000"/>
      <p:regular r:id="rId26"/>
    </p:embeddedFont>
    <p:embeddedFont>
      <p:font typeface="Montserrat Bold Italics" charset="1" panose="00000800000000000000"/>
      <p:regular r:id="rId27"/>
    </p:embeddedFont>
    <p:embeddedFont>
      <p:font typeface="Montserrat Thin" charset="1" panose="00000300000000000000"/>
      <p:regular r:id="rId28"/>
    </p:embeddedFont>
    <p:embeddedFont>
      <p:font typeface="Montserrat Thin Italics" charset="1" panose="00000300000000000000"/>
      <p:regular r:id="rId29"/>
    </p:embeddedFont>
    <p:embeddedFont>
      <p:font typeface="Montserrat Extra-Light" charset="1" panose="00000300000000000000"/>
      <p:regular r:id="rId30"/>
    </p:embeddedFont>
    <p:embeddedFont>
      <p:font typeface="Montserrat Extra-Light Italics" charset="1" panose="00000300000000000000"/>
      <p:regular r:id="rId31"/>
    </p:embeddedFont>
    <p:embeddedFont>
      <p:font typeface="Montserrat Light" charset="1" panose="00000400000000000000"/>
      <p:regular r:id="rId32"/>
    </p:embeddedFont>
    <p:embeddedFont>
      <p:font typeface="Montserrat Light Italics" charset="1" panose="00000400000000000000"/>
      <p:regular r:id="rId33"/>
    </p:embeddedFont>
    <p:embeddedFont>
      <p:font typeface="Montserrat Medium" charset="1" panose="00000600000000000000"/>
      <p:regular r:id="rId34"/>
    </p:embeddedFont>
    <p:embeddedFont>
      <p:font typeface="Montserrat Medium Italics" charset="1" panose="00000600000000000000"/>
      <p:regular r:id="rId35"/>
    </p:embeddedFont>
    <p:embeddedFont>
      <p:font typeface="Montserrat Semi-Bold" charset="1" panose="00000700000000000000"/>
      <p:regular r:id="rId36"/>
    </p:embeddedFont>
    <p:embeddedFont>
      <p:font typeface="Montserrat Semi-Bold Italics" charset="1" panose="00000700000000000000"/>
      <p:regular r:id="rId37"/>
    </p:embeddedFont>
    <p:embeddedFont>
      <p:font typeface="Montserrat Ultra-Bold" charset="1" panose="00000900000000000000"/>
      <p:regular r:id="rId38"/>
    </p:embeddedFont>
    <p:embeddedFont>
      <p:font typeface="Montserrat Ultra-Bold Italics" charset="1" panose="00000900000000000000"/>
      <p:regular r:id="rId39"/>
    </p:embeddedFont>
    <p:embeddedFont>
      <p:font typeface="Montserrat Heavy" charset="1" panose="00000A00000000000000"/>
      <p:regular r:id="rId40"/>
    </p:embeddedFont>
    <p:embeddedFont>
      <p:font typeface="Montserrat Heavy Italics" charset="1" panose="00000A0000000000000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slides/slide1.xml" Type="http://schemas.openxmlformats.org/officeDocument/2006/relationships/slide"/><Relationship Id="rId43" Target="slides/slide2.xml" Type="http://schemas.openxmlformats.org/officeDocument/2006/relationships/slide"/><Relationship Id="rId44" Target="slides/slide3.xml" Type="http://schemas.openxmlformats.org/officeDocument/2006/relationships/slide"/><Relationship Id="rId45" Target="slides/slide4.xml" Type="http://schemas.openxmlformats.org/officeDocument/2006/relationships/slide"/><Relationship Id="rId46" Target="slides/slide5.xml" Type="http://schemas.openxmlformats.org/officeDocument/2006/relationships/slide"/><Relationship Id="rId47" Target="slides/slide6.xml" Type="http://schemas.openxmlformats.org/officeDocument/2006/relationships/slide"/><Relationship Id="rId48" Target="slides/slide7.xml" Type="http://schemas.openxmlformats.org/officeDocument/2006/relationships/slide"/><Relationship Id="rId49" Target="slides/slide8.xml" Type="http://schemas.openxmlformats.org/officeDocument/2006/relationships/slide"/><Relationship Id="rId5" Target="tableStyles.xml" Type="http://schemas.openxmlformats.org/officeDocument/2006/relationships/tableStyles"/><Relationship Id="rId50" Target="slides/slide9.xml" Type="http://schemas.openxmlformats.org/officeDocument/2006/relationships/slide"/><Relationship Id="rId51" Target="slides/slide10.xml" Type="http://schemas.openxmlformats.org/officeDocument/2006/relationships/slide"/><Relationship Id="rId52" Target="slides/slide11.xml" Type="http://schemas.openxmlformats.org/officeDocument/2006/relationships/slide"/><Relationship Id="rId53" Target="slides/slide12.xml" Type="http://schemas.openxmlformats.org/officeDocument/2006/relationships/slide"/><Relationship Id="rId54" Target="slides/slide13.xml" Type="http://schemas.openxmlformats.org/officeDocument/2006/relationships/slide"/><Relationship Id="rId55" Target="slides/slide14.xml" Type="http://schemas.openxmlformats.org/officeDocument/2006/relationships/slide"/><Relationship Id="rId56" Target="slides/slide15.xml" Type="http://schemas.openxmlformats.org/officeDocument/2006/relationships/slide"/><Relationship Id="rId57" Target="slides/slide16.xml" Type="http://schemas.openxmlformats.org/officeDocument/2006/relationships/slide"/><Relationship Id="rId58" Target="slides/slide17.xml" Type="http://schemas.openxmlformats.org/officeDocument/2006/relationships/slide"/><Relationship Id="rId59" Target="slides/slide18.xml" Type="http://schemas.openxmlformats.org/officeDocument/2006/relationships/slide"/><Relationship Id="rId6" Target="fonts/font6.fntdata" Type="http://schemas.openxmlformats.org/officeDocument/2006/relationships/font"/><Relationship Id="rId60" Target="slides/slide19.xml" Type="http://schemas.openxmlformats.org/officeDocument/2006/relationships/slide"/><Relationship Id="rId61" Target="slides/slide20.xml" Type="http://schemas.openxmlformats.org/officeDocument/2006/relationships/slide"/><Relationship Id="rId62" Target="slides/slide21.xml" Type="http://schemas.openxmlformats.org/officeDocument/2006/relationships/slide"/><Relationship Id="rId63" Target="slides/slide22.xml" Type="http://schemas.openxmlformats.org/officeDocument/2006/relationships/slide"/><Relationship Id="rId64" Target="slides/slide23.xml" Type="http://schemas.openxmlformats.org/officeDocument/2006/relationships/slide"/><Relationship Id="rId65" Target="slides/slide24.xml" Type="http://schemas.openxmlformats.org/officeDocument/2006/relationships/slide"/><Relationship Id="rId66" Target="slides/slide25.xml" Type="http://schemas.openxmlformats.org/officeDocument/2006/relationships/slide"/><Relationship Id="rId67" Target="slides/slide26.xml" Type="http://schemas.openxmlformats.org/officeDocument/2006/relationships/slide"/><Relationship Id="rId68" Target="slides/slide27.xml" Type="http://schemas.openxmlformats.org/officeDocument/2006/relationships/slide"/><Relationship Id="rId69" Target="slides/slide28.xml" Type="http://schemas.openxmlformats.org/officeDocument/2006/relationships/slide"/><Relationship Id="rId7" Target="fonts/font7.fntdata" Type="http://schemas.openxmlformats.org/officeDocument/2006/relationships/font"/><Relationship Id="rId70" Target="slides/slide29.xml" Type="http://schemas.openxmlformats.org/officeDocument/2006/relationships/slide"/><Relationship Id="rId71" Target="slides/slide30.xml" Type="http://schemas.openxmlformats.org/officeDocument/2006/relationships/slide"/><Relationship Id="rId72" Target="slides/slide31.xml" Type="http://schemas.openxmlformats.org/officeDocument/2006/relationships/slide"/><Relationship Id="rId73" Target="slides/slide32.xml" Type="http://schemas.openxmlformats.org/officeDocument/2006/relationships/slide"/><Relationship Id="rId74" Target="slides/slide33.xml" Type="http://schemas.openxmlformats.org/officeDocument/2006/relationships/slide"/><Relationship Id="rId75" Target="slides/slide34.xml" Type="http://schemas.openxmlformats.org/officeDocument/2006/relationships/slide"/><Relationship Id="rId76" Target="slides/slide35.xml" Type="http://schemas.openxmlformats.org/officeDocument/2006/relationships/slide"/><Relationship Id="rId77" Target="slides/slide36.xml" Type="http://schemas.openxmlformats.org/officeDocument/2006/relationships/slide"/><Relationship Id="rId78" Target="slides/slide37.xml" Type="http://schemas.openxmlformats.org/officeDocument/2006/relationships/slide"/><Relationship Id="rId79" Target="slides/slide38.xml" Type="http://schemas.openxmlformats.org/officeDocument/2006/relationships/slide"/><Relationship Id="rId8" Target="fonts/font8.fntdata" Type="http://schemas.openxmlformats.org/officeDocument/2006/relationships/font"/><Relationship Id="rId80" Target="slides/slide39.xml" Type="http://schemas.openxmlformats.org/officeDocument/2006/relationships/slide"/><Relationship Id="rId81" Target="slides/slide40.xml" Type="http://schemas.openxmlformats.org/officeDocument/2006/relationships/slide"/><Relationship Id="rId82" Target="slides/slide41.xml" Type="http://schemas.openxmlformats.org/officeDocument/2006/relationships/slide"/><Relationship Id="rId83" Target="notesMasters/notesMaster1.xml" Type="http://schemas.openxmlformats.org/officeDocument/2006/relationships/notesMaster"/><Relationship Id="rId84" Target="theme/theme2.xml" Type="http://schemas.openxmlformats.org/officeDocument/2006/relationships/theme"/><Relationship Id="rId85" Target="notesSlides/notesSlide1.xml" Type="http://schemas.openxmlformats.org/officeDocument/2006/relationships/notesSlide"/><Relationship Id="rId86" Target="notesSlides/notesSlide2.xml" Type="http://schemas.openxmlformats.org/officeDocument/2006/relationships/notesSlide"/><Relationship Id="rId87" Target="notesSlides/notesSlide3.xml" Type="http://schemas.openxmlformats.org/officeDocument/2006/relationships/notesSlide"/><Relationship Id="rId88" Target="notesSlides/notesSlide4.xml" Type="http://schemas.openxmlformats.org/officeDocument/2006/relationships/notesSlide"/><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#include &lt;ESP8266WiFi.h&gt;</a:t>
            </a:r>
          </a:p>
          <a:p>
            <a:r>
              <a:rPr lang="en-US"/>
              <a:t>#include &lt;ESP8266WebServer.h&gt;</a:t>
            </a:r>
          </a:p>
          <a:p>
            <a:r>
              <a:rPr lang="en-US"/>
              <a:t>#include &lt;DHT.h&gt;</a:t>
            </a:r>
          </a:p>
          <a:p>
            <a:r>
              <a:rPr lang="en-US"/>
              <a:t>#include &lt;Servo.h&gt;</a:t>
            </a:r>
          </a:p>
          <a:p>
            <a:r>
              <a:rPr lang="en-US"/>
              <a:t/>
            </a:r>
          </a:p>
          <a:p>
            <a:r>
              <a:rPr lang="en-US"/>
              <a:t>// Thiết lập thông số cho WiFi</a:t>
            </a:r>
          </a:p>
          <a:p>
            <a:r>
              <a:rPr lang="en-US"/>
              <a:t>const char* ssid = "Tự đăng kí mà dùng";</a:t>
            </a:r>
          </a:p>
          <a:p>
            <a:r>
              <a:rPr lang="en-US"/>
              <a:t>const char* password = "@@@@@@@@";</a:t>
            </a:r>
          </a:p>
          <a:p>
            <a:r>
              <a:rPr lang="en-US"/>
              <a:t/>
            </a:r>
          </a:p>
          <a:p>
            <a:r>
              <a:rPr lang="en-US"/>
              <a:t>// Khởi tạo đối tượng máy chủ web</a:t>
            </a:r>
          </a:p>
          <a:p>
            <a:r>
              <a:rPr lang="en-US"/>
              <a:t>ESP8266WebServer server(80);</a:t>
            </a:r>
          </a:p>
          <a:p>
            <a:r>
              <a:rPr lang="en-US"/>
              <a:t/>
            </a:r>
          </a:p>
          <a:p>
            <a:r>
              <a:rPr lang="en-US"/>
              <a:t>// Thiết lập chân led</a:t>
            </a:r>
          </a:p>
          <a:p>
            <a:r>
              <a:rPr lang="en-US"/>
              <a:t>int LED = 5; // GPIO16 (D0)</a:t>
            </a:r>
          </a:p>
          <a:p>
            <a:r>
              <a:rPr lang="en-US"/>
              <a:t/>
            </a:r>
          </a:p>
          <a:p>
            <a:r>
              <a:rPr lang="en-US"/>
              <a:t>void handleLEDOn() {</a:t>
            </a:r>
          </a:p>
          <a:p>
            <a:r>
              <a:rPr lang="en-US"/>
              <a:t>  Serial.println("led on");</a:t>
            </a:r>
          </a:p>
          <a:p>
            <a:r>
              <a:rPr lang="en-US"/>
              <a:t>  // Xử lý bật đèn LED ở đây</a:t>
            </a:r>
          </a:p>
          <a:p>
            <a:r>
              <a:rPr lang="en-US"/>
              <a:t>  digitalWrite(LED, HIGH); </a:t>
            </a:r>
          </a:p>
          <a:p>
            <a:r>
              <a:rPr lang="en-US"/>
              <a:t>  server.send(200, "text/plain", "Đèn đã được bật");</a:t>
            </a:r>
          </a:p>
          <a:p>
            <a:r>
              <a:rPr lang="en-US"/>
              <a:t>}</a:t>
            </a:r>
          </a:p>
          <a:p>
            <a:r>
              <a:rPr lang="en-US"/>
              <a:t/>
            </a:r>
          </a:p>
          <a:p>
            <a:r>
              <a:rPr lang="en-US"/>
              <a:t>void handleLEDOff() {</a:t>
            </a:r>
          </a:p>
          <a:p>
            <a:r>
              <a:rPr lang="en-US"/>
              <a:t>  Serial.println("led on");</a:t>
            </a:r>
          </a:p>
          <a:p>
            <a:r>
              <a:rPr lang="en-US"/>
              <a:t>  digitalWrite(LED, LOW); // Turn LED OFF</a:t>
            </a:r>
          </a:p>
          <a:p>
            <a:r>
              <a:rPr lang="en-US"/>
              <a:t>  server.send(200, "text/plain", "Đèn đã được tắt");</a:t>
            </a:r>
          </a:p>
          <a:p>
            <a:r>
              <a:rPr lang="en-US"/>
              <a:t>}</a:t>
            </a:r>
          </a:p>
          <a:p>
            <a:r>
              <a:rPr lang="en-US"/>
              <a:t/>
            </a:r>
          </a:p>
          <a:p>
            <a:r>
              <a:rPr lang="en-US"/>
              <a:t/>
            </a:r>
          </a:p>
          <a:p>
            <a:r>
              <a:rPr lang="en-US"/>
              <a:t>void setup() {</a:t>
            </a:r>
          </a:p>
          <a:p>
            <a:r>
              <a:rPr lang="en-US"/>
              <a:t>  // Khởi động Serial để theo dõi thông tin debug</a:t>
            </a:r>
          </a:p>
          <a:p>
            <a:r>
              <a:rPr lang="en-US"/>
              <a:t>  Serial.begin(9600);</a:t>
            </a:r>
          </a:p>
          <a:p>
            <a:r>
              <a:rPr lang="en-US"/>
              <a:t/>
            </a:r>
          </a:p>
          <a:p>
            <a:r>
              <a:rPr lang="en-US"/>
              <a:t>  // Kết nối WiFi</a:t>
            </a:r>
          </a:p>
          <a:p>
            <a:r>
              <a:rPr lang="en-US"/>
              <a:t>  WiFi.begin(ssid, password);</a:t>
            </a:r>
          </a:p>
          <a:p>
            <a:r>
              <a:rPr lang="en-US"/>
              <a:t>  Serial.println("Kết nối đến WiFi");</a:t>
            </a:r>
          </a:p>
          <a:p>
            <a:r>
              <a:rPr lang="en-US"/>
              <a:t>  while (WiFi.status() != WL_CONNECTED) {</a:t>
            </a:r>
          </a:p>
          <a:p>
            <a:r>
              <a:rPr lang="en-US"/>
              <a:t>    Serial.print(".");</a:t>
            </a:r>
          </a:p>
          <a:p>
            <a:r>
              <a:rPr lang="en-US"/>
              <a:t>    delay(1000);</a:t>
            </a:r>
          </a:p>
          <a:p>
            <a:r>
              <a:rPr lang="en-US"/>
              <a:t>  }</a:t>
            </a:r>
          </a:p>
          <a:p>
            <a:r>
              <a:rPr lang="en-US"/>
              <a:t>  Serial.println("Đã kết nối thành công!");</a:t>
            </a:r>
          </a:p>
          <a:p>
            <a:r>
              <a:rPr lang="en-US"/>
              <a:t>  // Định nghĩa các endpoint và gán hàm xử lý tương ứng</a:t>
            </a:r>
          </a:p>
          <a:p>
            <a:r>
              <a:rPr lang="en-US"/>
              <a:t>  server.on("/led=on", handleLEDOn);</a:t>
            </a:r>
          </a:p>
          <a:p>
            <a:r>
              <a:rPr lang="en-US"/>
              <a:t>  server.on("/led=off", handleLEDOff);</a:t>
            </a:r>
          </a:p>
          <a:p>
            <a:r>
              <a:rPr lang="en-US"/>
              <a:t/>
            </a:r>
          </a:p>
          <a:p>
            <a:r>
              <a:rPr lang="en-US"/>
              <a:t>  // Khởi động máy chủ</a:t>
            </a:r>
          </a:p>
          <a:p>
            <a:r>
              <a:rPr lang="en-US"/>
              <a:t>  server.enableCORS(true);</a:t>
            </a:r>
          </a:p>
          <a:p>
            <a:r>
              <a:rPr lang="en-US"/>
              <a:t>  server.begin();</a:t>
            </a:r>
          </a:p>
          <a:p>
            <a:r>
              <a:rPr lang="en-US"/>
              <a:t>  Serial.println("Server started");</a:t>
            </a:r>
          </a:p>
          <a:p>
            <a:r>
              <a:rPr lang="en-US"/>
              <a:t>  Serial.print("IP Address of network: "); // will IP address on Serial Monitor</a:t>
            </a:r>
          </a:p>
          <a:p>
            <a:r>
              <a:rPr lang="en-US"/>
              <a:t>  Serial.println(WiFi.localIP());</a:t>
            </a:r>
          </a:p>
          <a:p>
            <a:r>
              <a:rPr lang="en-US"/>
              <a:t>  Serial.print("Copy and paste the following URL: https://");</a:t>
            </a:r>
          </a:p>
          <a:p>
            <a:r>
              <a:rPr lang="en-US"/>
              <a:t>  Serial.print(WiFi.localIP());</a:t>
            </a:r>
          </a:p>
          <a:p>
            <a:r>
              <a:rPr lang="en-US"/>
              <a:t>  Serial.println("/");</a:t>
            </a:r>
          </a:p>
          <a:p>
            <a:r>
              <a:rPr lang="en-US"/>
              <a:t>  // pinMode led</a:t>
            </a:r>
          </a:p>
          <a:p>
            <a:r>
              <a:rPr lang="en-US"/>
              <a:t>  pinMode(LED,OUTPUT);</a:t>
            </a:r>
          </a:p>
          <a:p>
            <a:r>
              <a:rPr lang="en-US"/>
              <a:t>}</a:t>
            </a:r>
          </a:p>
          <a:p>
            <a:r>
              <a:rPr lang="en-US"/>
              <a:t/>
            </a:r>
          </a:p>
          <a:p>
            <a:r>
              <a:rPr lang="en-US"/>
              <a:t>void loop() {</a:t>
            </a:r>
          </a:p>
          <a:p>
            <a:r>
              <a:rPr lang="en-US"/>
              <a:t>  server.handleClient(); // Xử lý các yêu cầu từ client</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&lt;!DOCTYPE html&gt;</a:t>
            </a:r>
          </a:p>
          <a:p>
            <a:r>
              <a:rPr lang="en-US"/>
              <a:t>&lt;html&gt;</a:t>
            </a:r>
          </a:p>
          <a:p>
            <a:r>
              <a:rPr lang="en-US"/>
              <a:t>    &lt;head&gt;</a:t>
            </a:r>
          </a:p>
          <a:p>
            <a:r>
              <a:rPr lang="en-US"/>
              <a:t>        &lt;title&gt;ESP8266 Control Panel&lt;/title&gt;</a:t>
            </a:r>
          </a:p>
          <a:p>
            <a:r>
              <a:rPr lang="en-US"/>
              <a:t>    &lt;/head&gt;</a:t>
            </a:r>
          </a:p>
          <a:p>
            <a:r>
              <a:rPr lang="en-US"/>
              <a:t>    &lt;body onload="updateData()"&gt;</a:t>
            </a:r>
          </a:p>
          <a:p>
            <a:r>
              <a:rPr lang="en-US"/>
              <a:t>        &lt;h1&gt;ESP8266 Control Panel&lt;/h1&gt;</a:t>
            </a:r>
          </a:p>
          <a:p>
            <a:r>
              <a:rPr lang="en-US"/>
              <a:t/>
            </a:r>
          </a:p>
          <a:p>
            <a:r>
              <a:rPr lang="en-US"/>
              <a:t>        &lt;h2&gt;Điều khiển Đèn&lt;/h2&gt;</a:t>
            </a:r>
          </a:p>
          <a:p>
            <a:r>
              <a:rPr lang="en-US"/>
              <a:t>        &lt;button onclick="turnOn()"&gt;Bật Đèn&lt;/button&gt;</a:t>
            </a:r>
          </a:p>
          <a:p>
            <a:r>
              <a:rPr lang="en-US"/>
              <a:t>        &lt;button onclick="turnOff()"&gt;Tắt Đèn&lt;/button&gt;</a:t>
            </a:r>
          </a:p>
          <a:p>
            <a:r>
              <a:rPr lang="en-US"/>
              <a:t/>
            </a:r>
          </a:p>
          <a:p>
            <a:r>
              <a:rPr lang="en-US"/>
              <a:t>        &lt;script&gt;</a:t>
            </a:r>
          </a:p>
          <a:p>
            <a:r>
              <a:rPr lang="en-US"/>
              <a:t>            var espServer = "http://192.168.1.13"</a:t>
            </a:r>
          </a:p>
          <a:p>
            <a:r>
              <a:rPr lang="en-US"/>
              <a:t>        </a:t>
            </a:r>
          </a:p>
          <a:p>
            <a:r>
              <a:rPr lang="en-US"/>
              <a:t>            function turnOn() {</a:t>
            </a:r>
          </a:p>
          <a:p>
            <a:r>
              <a:rPr lang="en-US"/>
              <a:t>                fetch(espServer+"/led=on")</a:t>
            </a:r>
          </a:p>
          <a:p>
            <a:r>
              <a:rPr lang="en-US"/>
              <a:t>                    .then(response =&gt; {</a:t>
            </a:r>
          </a:p>
          <a:p>
            <a:r>
              <a:rPr lang="en-US"/>
              <a:t>                        if (!response.ok) {</a:t>
            </a:r>
          </a:p>
          <a:p>
            <a:r>
              <a:rPr lang="en-US"/>
              <a:t>                            throw new Error('Network response was not ok');</a:t>
            </a:r>
          </a:p>
          <a:p>
            <a:r>
              <a:rPr lang="en-US"/>
              <a:t>                        }</a:t>
            </a:r>
          </a:p>
          <a:p>
            <a:r>
              <a:rPr lang="en-US"/>
              <a:t>                        console.log("LED turned on");</a:t>
            </a:r>
          </a:p>
          <a:p>
            <a:r>
              <a:rPr lang="en-US"/>
              <a:t>                    })</a:t>
            </a:r>
          </a:p>
          <a:p>
            <a:r>
              <a:rPr lang="en-US"/>
              <a:t>                    .catch(error =&gt; console.error('Error:', error));</a:t>
            </a:r>
          </a:p>
          <a:p>
            <a:r>
              <a:rPr lang="en-US"/>
              <a:t>            }</a:t>
            </a:r>
          </a:p>
          <a:p>
            <a:r>
              <a:rPr lang="en-US"/>
              <a:t>        </a:t>
            </a:r>
          </a:p>
          <a:p>
            <a:r>
              <a:rPr lang="en-US"/>
              <a:t>            function turnOff() {</a:t>
            </a:r>
          </a:p>
          <a:p>
            <a:r>
              <a:rPr lang="en-US"/>
              <a:t>                fetch(espServer+"/led=off")</a:t>
            </a:r>
          </a:p>
          <a:p>
            <a:r>
              <a:rPr lang="en-US"/>
              <a:t>                    .then(response =&gt; {</a:t>
            </a:r>
          </a:p>
          <a:p>
            <a:r>
              <a:rPr lang="en-US"/>
              <a:t>                        if (!response.ok) {</a:t>
            </a:r>
          </a:p>
          <a:p>
            <a:r>
              <a:rPr lang="en-US"/>
              <a:t>                            throw new Error('Network response was not ok');</a:t>
            </a:r>
          </a:p>
          <a:p>
            <a:r>
              <a:rPr lang="en-US"/>
              <a:t>                        }</a:t>
            </a:r>
          </a:p>
          <a:p>
            <a:r>
              <a:rPr lang="en-US"/>
              <a:t>                        console.log("LED turned off");</a:t>
            </a:r>
          </a:p>
          <a:p>
            <a:r>
              <a:rPr lang="en-US"/>
              <a:t>                    })</a:t>
            </a:r>
          </a:p>
          <a:p>
            <a:r>
              <a:rPr lang="en-US"/>
              <a:t>                    .catch(error =&gt; console.error('Error:', error));</a:t>
            </a:r>
          </a:p>
          <a:p>
            <a:r>
              <a:rPr lang="en-US"/>
              <a:t>            }</a:t>
            </a:r>
          </a:p>
          <a:p>
            <a:r>
              <a:rPr lang="en-US"/>
              <a:t>        &lt;/script&gt;</a:t>
            </a:r>
          </a:p>
          <a:p>
            <a:r>
              <a:rPr lang="en-US"/>
              <a:t>        </a:t>
            </a:r>
          </a:p>
          <a:p>
            <a:r>
              <a:rPr lang="en-US"/>
              <a:t>    &lt;/body&gt;</a:t>
            </a:r>
          </a:p>
          <a:p>
            <a:r>
              <a:rPr lang="en-US"/>
              <a:t>&lt;/html&gt;</a:t>
            </a:r>
          </a:p>
          <a:p>
            <a:r>
              <a:rPr lang="en-US"/>
              <a:t/>
            </a:r>
          </a:p>
          <a:p>
            <a:r>
              <a:rPr lang="en-US"/>
              <a:t/>
            </a:r>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#include &lt;ESP8266WiFi.h&gt;</a:t>
            </a:r>
          </a:p>
          <a:p>
            <a:r>
              <a:rPr lang="en-US"/>
              <a:t>#include &lt;ESP8266WebServer.h&gt;</a:t>
            </a:r>
          </a:p>
          <a:p>
            <a:r>
              <a:rPr lang="en-US"/>
              <a:t>#include &lt;DHT.h&gt;</a:t>
            </a:r>
          </a:p>
          <a:p>
            <a:r>
              <a:rPr lang="en-US"/>
              <a:t>#include &lt;Servo.h&gt;</a:t>
            </a:r>
          </a:p>
          <a:p>
            <a:r>
              <a:rPr lang="en-US"/>
              <a:t/>
            </a:r>
          </a:p>
          <a:p>
            <a:r>
              <a:rPr lang="en-US"/>
              <a:t>// Thiết lập thông số cho WiFi</a:t>
            </a:r>
          </a:p>
          <a:p>
            <a:r>
              <a:rPr lang="en-US"/>
              <a:t>const char* ssid = "Tự đăng kí mà dùng";</a:t>
            </a:r>
          </a:p>
          <a:p>
            <a:r>
              <a:rPr lang="en-US"/>
              <a:t>const char* password = "@@@@@@@@";</a:t>
            </a:r>
          </a:p>
          <a:p>
            <a:r>
              <a:rPr lang="en-US"/>
              <a:t/>
            </a:r>
          </a:p>
          <a:p>
            <a:r>
              <a:rPr lang="en-US"/>
              <a:t>// Khởi tạo đối tượng máy chủ web</a:t>
            </a:r>
          </a:p>
          <a:p>
            <a:r>
              <a:rPr lang="en-US"/>
              <a:t>ESP8266WebServer server(80);</a:t>
            </a:r>
          </a:p>
          <a:p>
            <a:r>
              <a:rPr lang="en-US"/>
              <a:t/>
            </a:r>
          </a:p>
          <a:p>
            <a:r>
              <a:rPr lang="en-US"/>
              <a:t>// Thiết lập cổng cho DHT và Servo</a:t>
            </a:r>
          </a:p>
          <a:p>
            <a:r>
              <a:rPr lang="en-US"/>
              <a:t>int LED = 5; // GPIO16 (D0)</a:t>
            </a:r>
          </a:p>
          <a:p>
            <a:r>
              <a:rPr lang="en-US"/>
              <a:t/>
            </a:r>
          </a:p>
          <a:p>
            <a:r>
              <a:rPr lang="en-US"/>
              <a:t>#define DHTPIN 2</a:t>
            </a:r>
          </a:p>
          <a:p>
            <a:r>
              <a:rPr lang="en-US"/>
              <a:t>#define DHTTYPE DHT11</a:t>
            </a:r>
          </a:p>
          <a:p>
            <a:r>
              <a:rPr lang="en-US"/>
              <a:t>#define SERVO_PIN 4</a:t>
            </a:r>
          </a:p>
          <a:p>
            <a:r>
              <a:rPr lang="en-US"/>
              <a:t>#define LED 5</a:t>
            </a:r>
          </a:p>
          <a:p>
            <a:r>
              <a:rPr lang="en-US"/>
              <a:t>#define LIGHT 8</a:t>
            </a:r>
          </a:p>
          <a:p>
            <a:r>
              <a:rPr lang="en-US"/>
              <a:t/>
            </a:r>
          </a:p>
          <a:p>
            <a:r>
              <a:rPr lang="en-US"/>
              <a:t>DHT dht(DHTPIN, DHTTYPE);</a:t>
            </a:r>
          </a:p>
          <a:p>
            <a:r>
              <a:rPr lang="en-US"/>
              <a:t>Servo servo;</a:t>
            </a:r>
          </a:p>
          <a:p>
            <a:r>
              <a:rPr lang="en-US"/>
              <a:t/>
            </a:r>
          </a:p>
          <a:p>
            <a:r>
              <a:rPr lang="en-US"/>
              <a:t>void handleLEDOn() {</a:t>
            </a:r>
          </a:p>
          <a:p>
            <a:r>
              <a:rPr lang="en-US"/>
              <a:t>  Serial.println("led on");</a:t>
            </a:r>
          </a:p>
          <a:p>
            <a:r>
              <a:rPr lang="en-US"/>
              <a:t>  // Xử lý bật đèn LED ở đây</a:t>
            </a:r>
          </a:p>
          <a:p>
            <a:r>
              <a:rPr lang="en-US"/>
              <a:t>  digitalWrite(LED, HIGH); </a:t>
            </a:r>
          </a:p>
          <a:p>
            <a:r>
              <a:rPr lang="en-US"/>
              <a:t>  server.send(200, "text/plain", "Đèn đã được bật");</a:t>
            </a:r>
          </a:p>
          <a:p>
            <a:r>
              <a:rPr lang="en-US"/>
              <a:t>}</a:t>
            </a:r>
          </a:p>
          <a:p>
            <a:r>
              <a:rPr lang="en-US"/>
              <a:t/>
            </a:r>
          </a:p>
          <a:p>
            <a:r>
              <a:rPr lang="en-US"/>
              <a:t>void handleLEDOff() {</a:t>
            </a:r>
          </a:p>
          <a:p>
            <a:r>
              <a:rPr lang="en-US"/>
              <a:t>  Serial.println("led on");</a:t>
            </a:r>
          </a:p>
          <a:p>
            <a:r>
              <a:rPr lang="en-US"/>
              <a:t>  digitalWrite(LED, LOW); // Turn LED OFF</a:t>
            </a:r>
          </a:p>
          <a:p>
            <a:r>
              <a:rPr lang="en-US"/>
              <a:t>  server.send(200, "text/plain", "Đèn đã được tắt");</a:t>
            </a:r>
          </a:p>
          <a:p>
            <a:r>
              <a:rPr lang="en-US"/>
              <a:t>}</a:t>
            </a:r>
          </a:p>
          <a:p>
            <a:r>
              <a:rPr lang="en-US"/>
              <a:t/>
            </a:r>
          </a:p>
          <a:p>
            <a:r>
              <a:rPr lang="en-US"/>
              <a:t>void handleTemp() {</a:t>
            </a:r>
          </a:p>
          <a:p>
            <a:r>
              <a:rPr lang="en-US"/>
              <a:t>  // Đọc nhiệt độ từ cảm biến DHT</a:t>
            </a:r>
          </a:p>
          <a:p>
            <a:r>
              <a:rPr lang="en-US"/>
              <a:t>  float temperature = dht.readTemperature();</a:t>
            </a:r>
          </a:p>
          <a:p>
            <a:r>
              <a:rPr lang="en-US"/>
              <a:t>  Serial.println(temperature);</a:t>
            </a:r>
          </a:p>
          <a:p>
            <a:r>
              <a:rPr lang="en-US"/>
              <a:t>  if (isnan(temperature)) {</a:t>
            </a:r>
          </a:p>
          <a:p>
            <a:r>
              <a:rPr lang="en-US"/>
              <a:t>    server.send(500, "text/plain", "Lỗi khi đọc nhiệt độ từ cảm biến");</a:t>
            </a:r>
          </a:p>
          <a:p>
            <a:r>
              <a:rPr lang="en-US"/>
              <a:t>  } else {</a:t>
            </a:r>
          </a:p>
          <a:p>
            <a:r>
              <a:rPr lang="en-US"/>
              <a:t>    server.send(200, "text/plain", String(temperature));</a:t>
            </a:r>
          </a:p>
          <a:p>
            <a:r>
              <a:rPr lang="en-US"/>
              <a:t>  }</a:t>
            </a:r>
          </a:p>
          <a:p>
            <a:r>
              <a:rPr lang="en-US"/>
              <a:t>}</a:t>
            </a:r>
          </a:p>
          <a:p>
            <a:r>
              <a:rPr lang="en-US"/>
              <a:t/>
            </a:r>
          </a:p>
          <a:p>
            <a:r>
              <a:rPr lang="en-US"/>
              <a:t>void handleHum() {</a:t>
            </a:r>
          </a:p>
          <a:p>
            <a:r>
              <a:rPr lang="en-US"/>
              <a:t>  // Đọc độ ẩm từ cảm biến DHT</a:t>
            </a:r>
          </a:p>
          <a:p>
            <a:r>
              <a:rPr lang="en-US"/>
              <a:t>  float humidity = dht.readHumidity();</a:t>
            </a:r>
          </a:p>
          <a:p>
            <a:r>
              <a:rPr lang="en-US"/>
              <a:t>  Serial.println(humidity);</a:t>
            </a:r>
          </a:p>
          <a:p>
            <a:r>
              <a:rPr lang="en-US"/>
              <a:t>  if (isnan(humidity)) {</a:t>
            </a:r>
          </a:p>
          <a:p>
            <a:r>
              <a:rPr lang="en-US"/>
              <a:t>    server.send(500, "text/plain", "Lỗi khi đọc độ ẩm từ cảm biến");</a:t>
            </a:r>
          </a:p>
          <a:p>
            <a:r>
              <a:rPr lang="en-US"/>
              <a:t>  } else {</a:t>
            </a:r>
          </a:p>
          <a:p>
            <a:r>
              <a:rPr lang="en-US"/>
              <a:t>    server.send(200, "text/plain", String(humidity));</a:t>
            </a:r>
          </a:p>
          <a:p>
            <a:r>
              <a:rPr lang="en-US"/>
              <a:t>  }</a:t>
            </a:r>
          </a:p>
          <a:p>
            <a:r>
              <a:rPr lang="en-US"/>
              <a:t>}</a:t>
            </a:r>
          </a:p>
          <a:p>
            <a:r>
              <a:rPr lang="en-US"/>
              <a:t/>
            </a:r>
          </a:p>
          <a:p>
            <a:r>
              <a:rPr lang="en-US"/>
              <a:t>void handleServo() {</a:t>
            </a:r>
          </a:p>
          <a:p>
            <a:r>
              <a:rPr lang="en-US"/>
              <a:t>  // Xử lý vận hành Servo ở đây, dựa trên tham số được truyền (eg)</a:t>
            </a:r>
          </a:p>
          <a:p>
            <a:r>
              <a:rPr lang="en-US"/>
              <a:t>  if (server.hasArg("angle")) {</a:t>
            </a:r>
          </a:p>
          <a:p>
            <a:r>
              <a:rPr lang="en-US"/>
              <a:t>    int angle = server.arg("angle").toInt();</a:t>
            </a:r>
          </a:p>
          <a:p>
            <a:r>
              <a:rPr lang="en-US"/>
              <a:t>    Serial.println(angle);</a:t>
            </a:r>
          </a:p>
          <a:p>
            <a:r>
              <a:rPr lang="en-US"/>
              <a:t>    servo.write(angle*2);</a:t>
            </a:r>
          </a:p>
          <a:p>
            <a:r>
              <a:rPr lang="en-US"/>
              <a:t>    delay(1000);</a:t>
            </a:r>
          </a:p>
          <a:p>
            <a:r>
              <a:rPr lang="en-US"/>
              <a:t>    servo.write(0);</a:t>
            </a:r>
          </a:p>
          <a:p>
            <a:r>
              <a:rPr lang="en-US"/>
              <a:t>    delay(1000);</a:t>
            </a:r>
          </a:p>
          <a:p>
            <a:r>
              <a:rPr lang="en-US"/>
              <a:t>    server.send(200, "text/plain", "Servo đã được điều khiển");</a:t>
            </a:r>
          </a:p>
          <a:p>
            <a:r>
              <a:rPr lang="en-US"/>
              <a:t>  } else {</a:t>
            </a:r>
          </a:p>
          <a:p>
            <a:r>
              <a:rPr lang="en-US"/>
              <a:t>    server.send(400, "text/plain", "Thiếu tham số cho Servo");</a:t>
            </a:r>
          </a:p>
          <a:p>
            <a:r>
              <a:rPr lang="en-US"/>
              <a:t>  }</a:t>
            </a:r>
          </a:p>
          <a:p>
            <a:r>
              <a:rPr lang="en-US"/>
              <a:t>}</a:t>
            </a:r>
          </a:p>
          <a:p>
            <a:r>
              <a:rPr lang="en-US"/>
              <a:t/>
            </a:r>
          </a:p>
          <a:p>
            <a:r>
              <a:rPr lang="en-US"/>
              <a:t/>
            </a:r>
          </a:p>
          <a:p>
            <a:r>
              <a:rPr lang="en-US"/>
              <a:t>void setup() {</a:t>
            </a:r>
          </a:p>
          <a:p>
            <a:r>
              <a:rPr lang="en-US"/>
              <a:t>  // Khởi động Serial để theo dõi thông tin debug</a:t>
            </a:r>
          </a:p>
          <a:p>
            <a:r>
              <a:rPr lang="en-US"/>
              <a:t>  Serial.begin(9600);</a:t>
            </a:r>
          </a:p>
          <a:p>
            <a:r>
              <a:rPr lang="en-US"/>
              <a:t/>
            </a:r>
          </a:p>
          <a:p>
            <a:r>
              <a:rPr lang="en-US"/>
              <a:t>  // Kết nối WiFi</a:t>
            </a:r>
          </a:p>
          <a:p>
            <a:r>
              <a:rPr lang="en-US"/>
              <a:t>  WiFi.begin(ssid, password);</a:t>
            </a:r>
          </a:p>
          <a:p>
            <a:r>
              <a:rPr lang="en-US"/>
              <a:t>  Serial.println("Kết nối đến WiFi");</a:t>
            </a:r>
          </a:p>
          <a:p>
            <a:r>
              <a:rPr lang="en-US"/>
              <a:t>  while (WiFi.status() != WL_CONNECTED) {</a:t>
            </a:r>
          </a:p>
          <a:p>
            <a:r>
              <a:rPr lang="en-US"/>
              <a:t>    Serial.print(".");</a:t>
            </a:r>
          </a:p>
          <a:p>
            <a:r>
              <a:rPr lang="en-US"/>
              <a:t>    delay(1000);</a:t>
            </a:r>
          </a:p>
          <a:p>
            <a:r>
              <a:rPr lang="en-US"/>
              <a:t>  }</a:t>
            </a:r>
          </a:p>
          <a:p>
            <a:r>
              <a:rPr lang="en-US"/>
              <a:t>  Serial.println("Đã kết nối thành công!");</a:t>
            </a:r>
          </a:p>
          <a:p>
            <a:r>
              <a:rPr lang="en-US"/>
              <a:t>  // Định nghĩa các endpoint và gán hàm xử lý tương ứng</a:t>
            </a:r>
          </a:p>
          <a:p>
            <a:r>
              <a:rPr lang="en-US"/>
              <a:t>  server.on("/led=on", handleLEDOn);</a:t>
            </a:r>
          </a:p>
          <a:p>
            <a:r>
              <a:rPr lang="en-US"/>
              <a:t>  server.on("/led=off", handleLEDOff);</a:t>
            </a:r>
          </a:p>
          <a:p>
            <a:r>
              <a:rPr lang="en-US"/>
              <a:t>  server.on("/dht/temp", handleTemp);</a:t>
            </a:r>
          </a:p>
          <a:p>
            <a:r>
              <a:rPr lang="en-US"/>
              <a:t>  server.on("/dht/hum", handleHum);</a:t>
            </a:r>
          </a:p>
          <a:p>
            <a:r>
              <a:rPr lang="en-US"/>
              <a:t>  server.on("/servo", HTTP_GET, handleServo);</a:t>
            </a:r>
          </a:p>
          <a:p>
            <a:r>
              <a:rPr lang="en-US"/>
              <a:t/>
            </a:r>
          </a:p>
          <a:p>
            <a:r>
              <a:rPr lang="en-US"/>
              <a:t>  // Khởi động máy chủ</a:t>
            </a:r>
          </a:p>
          <a:p>
            <a:r>
              <a:rPr lang="en-US"/>
              <a:t>  server.enableCORS(true);</a:t>
            </a:r>
          </a:p>
          <a:p>
            <a:r>
              <a:rPr lang="en-US"/>
              <a:t>  server.begin();</a:t>
            </a:r>
          </a:p>
          <a:p>
            <a:r>
              <a:rPr lang="en-US"/>
              <a:t>  Serial.println("Server started");</a:t>
            </a:r>
          </a:p>
          <a:p>
            <a:r>
              <a:rPr lang="en-US"/>
              <a:t>  Serial.print("IP Address of network: "); // will IP address on Serial Monitor</a:t>
            </a:r>
          </a:p>
          <a:p>
            <a:r>
              <a:rPr lang="en-US"/>
              <a:t>  Serial.println(WiFi.localIP());</a:t>
            </a:r>
          </a:p>
          <a:p>
            <a:r>
              <a:rPr lang="en-US"/>
              <a:t>  Serial.print("Copy and paste the following URL: https://");</a:t>
            </a:r>
          </a:p>
          <a:p>
            <a:r>
              <a:rPr lang="en-US"/>
              <a:t>  Serial.print(WiFi.localIP());</a:t>
            </a:r>
          </a:p>
          <a:p>
            <a:r>
              <a:rPr lang="en-US"/>
              <a:t>  Serial.println("/");</a:t>
            </a:r>
          </a:p>
          <a:p>
            <a:r>
              <a:rPr lang="en-US"/>
              <a:t>  // Bắt đầu cảm biến DHT và Servo</a:t>
            </a:r>
          </a:p>
          <a:p>
            <a:r>
              <a:rPr lang="en-US"/>
              <a:t>  dht.begin();</a:t>
            </a:r>
          </a:p>
          <a:p>
            <a:r>
              <a:rPr lang="en-US"/>
              <a:t>  servo.attach(SERVO_PIN);</a:t>
            </a:r>
          </a:p>
          <a:p>
            <a:r>
              <a:rPr lang="en-US"/>
              <a:t>  pinMode(LED,OUTPUT);</a:t>
            </a:r>
          </a:p>
          <a:p>
            <a:r>
              <a:rPr lang="en-US"/>
              <a:t>}</a:t>
            </a:r>
          </a:p>
          <a:p>
            <a:r>
              <a:rPr lang="en-US"/>
              <a:t/>
            </a:r>
          </a:p>
          <a:p>
            <a:r>
              <a:rPr lang="en-US"/>
              <a:t>void loop() {</a:t>
            </a:r>
          </a:p>
          <a:p>
            <a:r>
              <a:rPr lang="en-US"/>
              <a:t>  server.handleClient(); // Xử lý các yêu cầu từ client</a:t>
            </a:r>
          </a:p>
          <a:p>
            <a:r>
              <a:rPr lang="en-US"/>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&lt;!DOCTYPE html&gt;</a:t>
            </a:r>
          </a:p>
          <a:p>
            <a:r>
              <a:rPr lang="en-US"/>
              <a:t>&lt;html&gt;</a:t>
            </a:r>
          </a:p>
          <a:p>
            <a:r>
              <a:rPr lang="en-US"/>
              <a:t>    &lt;head&gt;</a:t>
            </a:r>
          </a:p>
          <a:p>
            <a:r>
              <a:rPr lang="en-US"/>
              <a:t>        &lt;title&gt;ESP8266 Control Panel&lt;/title&gt;</a:t>
            </a:r>
          </a:p>
          <a:p>
            <a:r>
              <a:rPr lang="en-US"/>
              <a:t>    &lt;/head&gt;</a:t>
            </a:r>
          </a:p>
          <a:p>
            <a:r>
              <a:rPr lang="en-US"/>
              <a:t>    &lt;body onload="updateData()"&gt;</a:t>
            </a:r>
          </a:p>
          <a:p>
            <a:r>
              <a:rPr lang="en-US"/>
              <a:t>        &lt;h1&gt;ESP8266 Control Panel&lt;/h1&gt;</a:t>
            </a:r>
          </a:p>
          <a:p>
            <a:r>
              <a:rPr lang="en-US"/>
              <a:t/>
            </a:r>
          </a:p>
          <a:p>
            <a:r>
              <a:rPr lang="en-US"/>
              <a:t>        &lt;h2&gt;Điều khiển Đèn&lt;/h2&gt;</a:t>
            </a:r>
          </a:p>
          <a:p>
            <a:r>
              <a:rPr lang="en-US"/>
              <a:t>        &lt;button onclick="turnOn()"&gt;Bật Đèn&lt;/button&gt;</a:t>
            </a:r>
          </a:p>
          <a:p>
            <a:r>
              <a:rPr lang="en-US"/>
              <a:t>        &lt;button onclick="turnOff()"&gt;Tắt Đèn&lt;/button&gt;</a:t>
            </a:r>
          </a:p>
          <a:p>
            <a:r>
              <a:rPr lang="en-US"/>
              <a:t/>
            </a:r>
          </a:p>
          <a:p>
            <a:r>
              <a:rPr lang="en-US"/>
              <a:t>        &lt;h2&gt;Thông tin cảm biến&lt;/h2&gt;</a:t>
            </a:r>
          </a:p>
          <a:p>
            <a:r>
              <a:rPr lang="en-US"/>
              <a:t>        &lt;p id="temperature"&gt;&lt;/p&gt;</a:t>
            </a:r>
          </a:p>
          <a:p>
            <a:r>
              <a:rPr lang="en-US"/>
              <a:t>        &lt;p id="humidity"&gt;&lt;/p&gt;</a:t>
            </a:r>
          </a:p>
          <a:p>
            <a:r>
              <a:rPr lang="en-US"/>
              <a:t/>
            </a:r>
          </a:p>
          <a:p>
            <a:r>
              <a:rPr lang="en-US"/>
              <a:t>        &lt;h2&gt;Điều khiển Servo&lt;/h2&gt;</a:t>
            </a:r>
          </a:p>
          <a:p>
            <a:r>
              <a:rPr lang="en-US"/>
              <a:t>        &lt;input type="number" id="servoAngle" placeholder="Nhập góc (0-180)" /&gt;</a:t>
            </a:r>
          </a:p>
          <a:p>
            <a:r>
              <a:rPr lang="en-US"/>
              <a:t>        &lt;button onclick="controlServo()"&gt;Điều khiển Servo&lt;/button&gt;</a:t>
            </a:r>
          </a:p>
          <a:p>
            <a:r>
              <a:rPr lang="en-US"/>
              <a:t/>
            </a:r>
          </a:p>
          <a:p>
            <a:r>
              <a:rPr lang="en-US"/>
              <a:t>        &lt;script&gt;</a:t>
            </a:r>
          </a:p>
          <a:p>
            <a:r>
              <a:rPr lang="en-US"/>
              <a:t>            var espServer = "http://192.168.1.13"</a:t>
            </a:r>
          </a:p>
          <a:p>
            <a:r>
              <a:rPr lang="en-US"/>
              <a:t>        </a:t>
            </a:r>
          </a:p>
          <a:p>
            <a:r>
              <a:rPr lang="en-US"/>
              <a:t>            function turnOn() {</a:t>
            </a:r>
          </a:p>
          <a:p>
            <a:r>
              <a:rPr lang="en-US"/>
              <a:t>                fetch(espServer+"/led=on")</a:t>
            </a:r>
          </a:p>
          <a:p>
            <a:r>
              <a:rPr lang="en-US"/>
              <a:t>                    .then(response =&gt; {</a:t>
            </a:r>
          </a:p>
          <a:p>
            <a:r>
              <a:rPr lang="en-US"/>
              <a:t>                        if (!response.ok) {</a:t>
            </a:r>
          </a:p>
          <a:p>
            <a:r>
              <a:rPr lang="en-US"/>
              <a:t>                            throw new Error('Network response was not ok');</a:t>
            </a:r>
          </a:p>
          <a:p>
            <a:r>
              <a:rPr lang="en-US"/>
              <a:t>                        }</a:t>
            </a:r>
          </a:p>
          <a:p>
            <a:r>
              <a:rPr lang="en-US"/>
              <a:t>                        console.log("LED turned on");</a:t>
            </a:r>
          </a:p>
          <a:p>
            <a:r>
              <a:rPr lang="en-US"/>
              <a:t>                    })</a:t>
            </a:r>
          </a:p>
          <a:p>
            <a:r>
              <a:rPr lang="en-US"/>
              <a:t>                    .catch(error =&gt; console.error('Error:', error));</a:t>
            </a:r>
          </a:p>
          <a:p>
            <a:r>
              <a:rPr lang="en-US"/>
              <a:t>            }</a:t>
            </a:r>
          </a:p>
          <a:p>
            <a:r>
              <a:rPr lang="en-US"/>
              <a:t>        </a:t>
            </a:r>
          </a:p>
          <a:p>
            <a:r>
              <a:rPr lang="en-US"/>
              <a:t>            function turnOff() {</a:t>
            </a:r>
          </a:p>
          <a:p>
            <a:r>
              <a:rPr lang="en-US"/>
              <a:t>                fetch(espServer+"/led=off")</a:t>
            </a:r>
          </a:p>
          <a:p>
            <a:r>
              <a:rPr lang="en-US"/>
              <a:t>                    .then(response =&gt; {</a:t>
            </a:r>
          </a:p>
          <a:p>
            <a:r>
              <a:rPr lang="en-US"/>
              <a:t>                        if (!response.ok) {</a:t>
            </a:r>
          </a:p>
          <a:p>
            <a:r>
              <a:rPr lang="en-US"/>
              <a:t>                            throw new Error('Network response was not ok');</a:t>
            </a:r>
          </a:p>
          <a:p>
            <a:r>
              <a:rPr lang="en-US"/>
              <a:t>                        }</a:t>
            </a:r>
          </a:p>
          <a:p>
            <a:r>
              <a:rPr lang="en-US"/>
              <a:t>                        console.log("LED turned off");</a:t>
            </a:r>
          </a:p>
          <a:p>
            <a:r>
              <a:rPr lang="en-US"/>
              <a:t>                    })</a:t>
            </a:r>
          </a:p>
          <a:p>
            <a:r>
              <a:rPr lang="en-US"/>
              <a:t>                    .catch(error =&gt; console.error('Error:', error));</a:t>
            </a:r>
          </a:p>
          <a:p>
            <a:r>
              <a:rPr lang="en-US"/>
              <a:t>            }</a:t>
            </a:r>
          </a:p>
          <a:p>
            <a:r>
              <a:rPr lang="en-US"/>
              <a:t>        </a:t>
            </a:r>
          </a:p>
          <a:p>
            <a:r>
              <a:rPr lang="en-US"/>
              <a:t>            function getTemperature() {</a:t>
            </a:r>
          </a:p>
          <a:p>
            <a:r>
              <a:rPr lang="en-US"/>
              <a:t>                fetch(espServer+"/dht/temp")</a:t>
            </a:r>
          </a:p>
          <a:p>
            <a:r>
              <a:rPr lang="en-US"/>
              <a:t>                    .then((response) =&gt; {</a:t>
            </a:r>
          </a:p>
          <a:p>
            <a:r>
              <a:rPr lang="en-US"/>
              <a:t>                        if (!response.ok) {</a:t>
            </a:r>
          </a:p>
          <a:p>
            <a:r>
              <a:rPr lang="en-US"/>
              <a:t>                            throw new Error('Network response was not ok');</a:t>
            </a:r>
          </a:p>
          <a:p>
            <a:r>
              <a:rPr lang="en-US"/>
              <a:t>                        }</a:t>
            </a:r>
          </a:p>
          <a:p>
            <a:r>
              <a:rPr lang="en-US"/>
              <a:t>                        return response.text();</a:t>
            </a:r>
          </a:p>
          <a:p>
            <a:r>
              <a:rPr lang="en-US"/>
              <a:t>                    })</a:t>
            </a:r>
          </a:p>
          <a:p>
            <a:r>
              <a:rPr lang="en-US"/>
              <a:t>                    .then((data) =&gt; {</a:t>
            </a:r>
          </a:p>
          <a:p>
            <a:r>
              <a:rPr lang="en-US"/>
              <a:t>                        console.log("Temperature:", data);</a:t>
            </a:r>
          </a:p>
          <a:p>
            <a:r>
              <a:rPr lang="en-US"/>
              <a:t>                        document.getElementById("temperature").innerText = "Nhiệt độ: " + data + " °C";</a:t>
            </a:r>
          </a:p>
          <a:p>
            <a:r>
              <a:rPr lang="en-US"/>
              <a:t>                    })</a:t>
            </a:r>
          </a:p>
          <a:p>
            <a:r>
              <a:rPr lang="en-US"/>
              <a:t>                    .catch(error =&gt; console.error('Error:', error));</a:t>
            </a:r>
          </a:p>
          <a:p>
            <a:r>
              <a:rPr lang="en-US"/>
              <a:t>            }</a:t>
            </a:r>
          </a:p>
          <a:p>
            <a:r>
              <a:rPr lang="en-US"/>
              <a:t>        </a:t>
            </a:r>
          </a:p>
          <a:p>
            <a:r>
              <a:rPr lang="en-US"/>
              <a:t>            function getHumidity() {</a:t>
            </a:r>
          </a:p>
          <a:p>
            <a:r>
              <a:rPr lang="en-US"/>
              <a:t>                fetch(espServer+"/dht/hum")</a:t>
            </a:r>
          </a:p>
          <a:p>
            <a:r>
              <a:rPr lang="en-US"/>
              <a:t>                    .then((response) =&gt; {</a:t>
            </a:r>
          </a:p>
          <a:p>
            <a:r>
              <a:rPr lang="en-US"/>
              <a:t>                        if (!response.ok) {</a:t>
            </a:r>
          </a:p>
          <a:p>
            <a:r>
              <a:rPr lang="en-US"/>
              <a:t>                            throw new Error('Network response was not ok');</a:t>
            </a:r>
          </a:p>
          <a:p>
            <a:r>
              <a:rPr lang="en-US"/>
              <a:t>                        }</a:t>
            </a:r>
          </a:p>
          <a:p>
            <a:r>
              <a:rPr lang="en-US"/>
              <a:t>                        return response.text();</a:t>
            </a:r>
          </a:p>
          <a:p>
            <a:r>
              <a:rPr lang="en-US"/>
              <a:t>                    })</a:t>
            </a:r>
          </a:p>
          <a:p>
            <a:r>
              <a:rPr lang="en-US"/>
              <a:t>                    .then((data) =&gt; {</a:t>
            </a:r>
          </a:p>
          <a:p>
            <a:r>
              <a:rPr lang="en-US"/>
              <a:t>                        console.log("Humidity:", data);</a:t>
            </a:r>
          </a:p>
          <a:p>
            <a:r>
              <a:rPr lang="en-US"/>
              <a:t>                        document.getElementById("humidity").innerText = "Độ ẩm: " + data + " %";</a:t>
            </a:r>
          </a:p>
          <a:p>
            <a:r>
              <a:rPr lang="en-US"/>
              <a:t>                    })</a:t>
            </a:r>
          </a:p>
          <a:p>
            <a:r>
              <a:rPr lang="en-US"/>
              <a:t>                    .catch(error =&gt; console.error('Error:', error));</a:t>
            </a:r>
          </a:p>
          <a:p>
            <a:r>
              <a:rPr lang="en-US"/>
              <a:t>            }</a:t>
            </a:r>
          </a:p>
          <a:p>
            <a:r>
              <a:rPr lang="en-US"/>
              <a:t>        </a:t>
            </a:r>
          </a:p>
          <a:p>
            <a:r>
              <a:rPr lang="en-US"/>
              <a:t>            function updateData() {</a:t>
            </a:r>
          </a:p>
          <a:p>
            <a:r>
              <a:rPr lang="en-US"/>
              <a:t>                getTemperature();</a:t>
            </a:r>
          </a:p>
          <a:p>
            <a:r>
              <a:rPr lang="en-US"/>
              <a:t>                getHumidity();</a:t>
            </a:r>
          </a:p>
          <a:p>
            <a:r>
              <a:rPr lang="en-US"/>
              <a:t>            }</a:t>
            </a:r>
          </a:p>
          <a:p>
            <a:r>
              <a:rPr lang="en-US"/>
              <a:t>        </a:t>
            </a:r>
          </a:p>
          <a:p>
            <a:r>
              <a:rPr lang="en-US"/>
              <a:t>            function controlServo() {</a:t>
            </a:r>
          </a:p>
          <a:p>
            <a:r>
              <a:rPr lang="en-US"/>
              <a:t>                const angle = document.getElementById("servoAngle").value;</a:t>
            </a:r>
          </a:p>
          <a:p>
            <a:r>
              <a:rPr lang="en-US"/>
              <a:t>                fetch(espServer+`/servo?angle=${angle}`)</a:t>
            </a:r>
          </a:p>
          <a:p>
            <a:r>
              <a:rPr lang="en-US"/>
              <a:t>                    .then(response =&gt; {</a:t>
            </a:r>
          </a:p>
          <a:p>
            <a:r>
              <a:rPr lang="en-US"/>
              <a:t>                        if (!response.ok) {</a:t>
            </a:r>
          </a:p>
          <a:p>
            <a:r>
              <a:rPr lang="en-US"/>
              <a:t>                            throw new Error('Network response was not ok');</a:t>
            </a:r>
          </a:p>
          <a:p>
            <a:r>
              <a:rPr lang="en-US"/>
              <a:t>                        }</a:t>
            </a:r>
          </a:p>
          <a:p>
            <a:r>
              <a:rPr lang="en-US"/>
              <a:t>                        console.log("Servo controlled");</a:t>
            </a:r>
          </a:p>
          <a:p>
            <a:r>
              <a:rPr lang="en-US"/>
              <a:t>                    })</a:t>
            </a:r>
          </a:p>
          <a:p>
            <a:r>
              <a:rPr lang="en-US"/>
              <a:t>                    .catch(error =&gt; console.error('Error:', error));</a:t>
            </a:r>
          </a:p>
          <a:p>
            <a:r>
              <a:rPr lang="en-US"/>
              <a:t>            }</a:t>
            </a:r>
          </a:p>
          <a:p>
            <a:r>
              <a:rPr lang="en-US"/>
              <a:t>            </a:t>
            </a:r>
          </a:p>
          <a:p>
            <a:r>
              <a:rPr lang="en-US"/>
              <a:t>            setInterval(updateData, 10000);</a:t>
            </a:r>
          </a:p>
          <a:p>
            <a:r>
              <a:rPr lang="en-US"/>
              <a:t>            //updateData();</a:t>
            </a:r>
          </a:p>
          <a:p>
            <a:r>
              <a:rPr lang="en-US"/>
              <a:t>        &lt;/script&gt;</a:t>
            </a:r>
          </a:p>
          <a:p>
            <a:r>
              <a:rPr lang="en-US"/>
              <a:t>        </a:t>
            </a:r>
          </a:p>
          <a:p>
            <a:r>
              <a:rPr lang="en-US"/>
              <a:t>    &lt;/body&gt;</a:t>
            </a:r>
          </a:p>
          <a:p>
            <a:r>
              <a:rPr lang="en-US"/>
              <a:t>&lt;/html&gt;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3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3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4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41.png" Type="http://schemas.openxmlformats.org/officeDocument/2006/relationships/image"/><Relationship Id="rId5" Target="../media/image4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1.png" Type="http://schemas.openxmlformats.org/officeDocument/2006/relationships/image"/><Relationship Id="rId4" Target="../media/image3.png" Type="http://schemas.openxmlformats.org/officeDocument/2006/relationships/image"/><Relationship Id="rId5" Target="../media/image44.png" Type="http://schemas.openxmlformats.org/officeDocument/2006/relationships/image"/><Relationship Id="rId6"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1.png" Type="http://schemas.openxmlformats.org/officeDocument/2006/relationships/image"/><Relationship Id="rId4" Target="../media/image3.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48.png" Type="http://schemas.openxmlformats.org/officeDocument/2006/relationships/image"/><Relationship Id="rId5" Target="../media/image4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1.png" Type="http://schemas.openxmlformats.org/officeDocument/2006/relationships/image"/><Relationship Id="rId4" Target="../media/image3.pn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11.png" Type="http://schemas.openxmlformats.org/officeDocument/2006/relationships/image"/><Relationship Id="rId5"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5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1.png" Type="http://schemas.openxmlformats.org/officeDocument/2006/relationships/image"/><Relationship Id="rId4" Target="../media/image3.png" Type="http://schemas.openxmlformats.org/officeDocument/2006/relationships/image"/><Relationship Id="rId5" Target="../media/image53.png" Type="http://schemas.openxmlformats.org/officeDocument/2006/relationships/image"/><Relationship Id="rId6" Target="../media/image5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5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9.png" Type="http://schemas.openxmlformats.org/officeDocument/2006/relationships/image"/><Relationship Id="rId6" Target="../media/image4.pn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0.png" Type="http://schemas.openxmlformats.org/officeDocument/2006/relationships/image"/><Relationship Id="rId4" Target="../media/image60.png" Type="http://schemas.openxmlformats.org/officeDocument/2006/relationships/image"/><Relationship Id="rId5" Target="../media/image11.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61.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2.jpeg" Type="http://schemas.openxmlformats.org/officeDocument/2006/relationships/image"/><Relationship Id="rId4" Target="../media/image63.png" Type="http://schemas.openxmlformats.org/officeDocument/2006/relationships/image"/><Relationship Id="rId5" Target="../media/image6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 Id="rId5" Target="../media/image3.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7.png" Type="http://schemas.openxmlformats.org/officeDocument/2006/relationships/image"/><Relationship Id="rId4" Target="../media/image6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1.png" Type="http://schemas.openxmlformats.org/officeDocument/2006/relationships/image"/><Relationship Id="rId4" Target="../media/image68.png" Type="http://schemas.openxmlformats.org/officeDocument/2006/relationships/image"/><Relationship Id="rId5" Target="../media/image3.png" Type="http://schemas.openxmlformats.org/officeDocument/2006/relationships/image"/><Relationship Id="rId6" Target="../media/image69.png" Type="http://schemas.openxmlformats.org/officeDocument/2006/relationships/image"/><Relationship Id="rId7" Target="../media/image48.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70.jpeg" Type="http://schemas.openxmlformats.org/officeDocument/2006/relationships/image"/><Relationship Id="rId5" Target="../media/image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71.png" Type="http://schemas.openxmlformats.org/officeDocument/2006/relationships/image"/><Relationship Id="rId4" Target="../media/image72.png" Type="http://schemas.openxmlformats.org/officeDocument/2006/relationships/image"/><Relationship Id="rId5" Target="../media/image7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1.png" Type="http://schemas.openxmlformats.org/officeDocument/2006/relationships/image"/><Relationship Id="rId4" Target="../media/image4.png" Type="http://schemas.openxmlformats.org/officeDocument/2006/relationships/image"/><Relationship Id="rId5" Target="../media/image1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9.png" Type="http://schemas.openxmlformats.org/officeDocument/2006/relationships/image"/><Relationship Id="rId11" Target="../media/image80.png" Type="http://schemas.openxmlformats.org/officeDocument/2006/relationships/image"/><Relationship Id="rId12" Target="../media/image81.png" Type="http://schemas.openxmlformats.org/officeDocument/2006/relationships/image"/><Relationship Id="rId13" Target="../media/image10.png" Type="http://schemas.openxmlformats.org/officeDocument/2006/relationships/image"/><Relationship Id="rId14" Target="../media/image82.png" Type="http://schemas.openxmlformats.org/officeDocument/2006/relationships/image"/><Relationship Id="rId15" Target="../media/image83.png" Type="http://schemas.openxmlformats.org/officeDocument/2006/relationships/image"/><Relationship Id="rId16" Target="../media/image12.png" Type="http://schemas.openxmlformats.org/officeDocument/2006/relationships/image"/><Relationship Id="rId17" Target="../media/image84.png" Type="http://schemas.openxmlformats.org/officeDocument/2006/relationships/image"/><Relationship Id="rId18" Target="../media/image64.png" Type="http://schemas.openxmlformats.org/officeDocument/2006/relationships/image"/><Relationship Id="rId19" Target="../media/image85.png" Type="http://schemas.openxmlformats.org/officeDocument/2006/relationships/image"/><Relationship Id="rId2" Target="../media/image1.jpeg" Type="http://schemas.openxmlformats.org/officeDocument/2006/relationships/image"/><Relationship Id="rId20" Target="../media/image61.png" Type="http://schemas.openxmlformats.org/officeDocument/2006/relationships/image"/><Relationship Id="rId21" Target="../media/image86.png" Type="http://schemas.openxmlformats.org/officeDocument/2006/relationships/image"/><Relationship Id="rId3" Target="../media/image60.png" Type="http://schemas.openxmlformats.org/officeDocument/2006/relationships/image"/><Relationship Id="rId4" Target="../media/image58.png" Type="http://schemas.openxmlformats.org/officeDocument/2006/relationships/image"/><Relationship Id="rId5" Target="../media/image74.png" Type="http://schemas.openxmlformats.org/officeDocument/2006/relationships/image"/><Relationship Id="rId6" Target="../media/image75.png" Type="http://schemas.openxmlformats.org/officeDocument/2006/relationships/image"/><Relationship Id="rId7" Target="../media/image76.png" Type="http://schemas.openxmlformats.org/officeDocument/2006/relationships/image"/><Relationship Id="rId8" Target="../media/image77.png" Type="http://schemas.openxmlformats.org/officeDocument/2006/relationships/image"/><Relationship Id="rId9" Target="../media/image7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2" Target="../media/image11.png" Type="http://schemas.openxmlformats.org/officeDocument/2006/relationships/image"/><Relationship Id="rId3" Target="../media/image3.pn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TextBox 6" id="6"/>
          <p:cNvSpPr txBox="true"/>
          <p:nvPr/>
        </p:nvSpPr>
        <p:spPr>
          <a:xfrm rot="0">
            <a:off x="1614151" y="5052621"/>
            <a:ext cx="7529849" cy="1266275"/>
          </a:xfrm>
          <a:prstGeom prst="rect">
            <a:avLst/>
          </a:prstGeom>
        </p:spPr>
        <p:txBody>
          <a:bodyPr anchor="t" rtlCol="false" tIns="0" lIns="0" bIns="0" rIns="0">
            <a:spAutoFit/>
          </a:bodyPr>
          <a:lstStyle/>
          <a:p>
            <a:pPr algn="ctr">
              <a:lnSpc>
                <a:spcPts val="8543"/>
              </a:lnSpc>
            </a:pPr>
            <a:r>
              <a:rPr lang="en-US" sz="11865">
                <a:solidFill>
                  <a:srgbClr val="FFFFFF"/>
                </a:solidFill>
                <a:latin typeface="Montserrat Bold"/>
              </a:rPr>
              <a:t>Project</a:t>
            </a:r>
          </a:p>
        </p:txBody>
      </p:sp>
      <p:sp>
        <p:nvSpPr>
          <p:cNvPr name="Freeform 7" id="7"/>
          <p:cNvSpPr/>
          <p:nvPr/>
        </p:nvSpPr>
        <p:spPr>
          <a:xfrm flipH="false" flipV="false" rot="0">
            <a:off x="8938823" y="1837736"/>
            <a:ext cx="8320477" cy="11093969"/>
          </a:xfrm>
          <a:custGeom>
            <a:avLst/>
            <a:gdLst/>
            <a:ahLst/>
            <a:cxnLst/>
            <a:rect r="r" b="b" t="t" l="l"/>
            <a:pathLst>
              <a:path h="11093969" w="8320477">
                <a:moveTo>
                  <a:pt x="0" y="0"/>
                </a:moveTo>
                <a:lnTo>
                  <a:pt x="8320477" y="0"/>
                </a:lnTo>
                <a:lnTo>
                  <a:pt x="8320477" y="11093969"/>
                </a:lnTo>
                <a:lnTo>
                  <a:pt x="0" y="11093969"/>
                </a:lnTo>
                <a:lnTo>
                  <a:pt x="0" y="0"/>
                </a:lnTo>
                <a:close/>
              </a:path>
            </a:pathLst>
          </a:custGeom>
          <a:blipFill>
            <a:blip r:embed="rId3"/>
            <a:stretch>
              <a:fillRect l="0" t="0" r="0" b="0"/>
            </a:stretch>
          </a:blipFill>
        </p:spPr>
      </p:sp>
      <p:sp>
        <p:nvSpPr>
          <p:cNvPr name="Freeform 8" id="8"/>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9" id="9"/>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5"/>
            <a:stretch>
              <a:fillRect l="-236784" t="-125652" r="0" b="0"/>
            </a:stretch>
          </a:blipFill>
        </p:spPr>
      </p:sp>
      <p:sp>
        <p:nvSpPr>
          <p:cNvPr name="Freeform 10" id="10"/>
          <p:cNvSpPr/>
          <p:nvPr/>
        </p:nvSpPr>
        <p:spPr>
          <a:xfrm flipH="false" flipV="false" rot="0">
            <a:off x="2020996" y="1413610"/>
            <a:ext cx="840830" cy="848252"/>
          </a:xfrm>
          <a:custGeom>
            <a:avLst/>
            <a:gdLst/>
            <a:ahLst/>
            <a:cxnLst/>
            <a:rect r="r" b="b" t="t" l="l"/>
            <a:pathLst>
              <a:path h="848252" w="840830">
                <a:moveTo>
                  <a:pt x="0" y="0"/>
                </a:moveTo>
                <a:lnTo>
                  <a:pt x="840831" y="0"/>
                </a:lnTo>
                <a:lnTo>
                  <a:pt x="840831" y="848252"/>
                </a:lnTo>
                <a:lnTo>
                  <a:pt x="0" y="8482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1" id="11"/>
          <p:cNvSpPr/>
          <p:nvPr/>
        </p:nvSpPr>
        <p:spPr>
          <a:xfrm flipH="false" flipV="false" rot="0">
            <a:off x="8307020" y="6521132"/>
            <a:ext cx="1827701" cy="1727177"/>
          </a:xfrm>
          <a:custGeom>
            <a:avLst/>
            <a:gdLst/>
            <a:ahLst/>
            <a:cxnLst/>
            <a:rect r="r" b="b" t="t" l="l"/>
            <a:pathLst>
              <a:path h="1727177" w="1827701">
                <a:moveTo>
                  <a:pt x="0" y="0"/>
                </a:moveTo>
                <a:lnTo>
                  <a:pt x="1827701" y="0"/>
                </a:lnTo>
                <a:lnTo>
                  <a:pt x="1827701" y="1727177"/>
                </a:lnTo>
                <a:lnTo>
                  <a:pt x="0" y="172717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8938823" y="527164"/>
            <a:ext cx="2391794" cy="2621145"/>
          </a:xfrm>
          <a:custGeom>
            <a:avLst/>
            <a:gdLst/>
            <a:ahLst/>
            <a:cxnLst/>
            <a:rect r="r" b="b" t="t" l="l"/>
            <a:pathLst>
              <a:path h="2621145" w="2391794">
                <a:moveTo>
                  <a:pt x="0" y="0"/>
                </a:moveTo>
                <a:lnTo>
                  <a:pt x="2391795" y="0"/>
                </a:lnTo>
                <a:lnTo>
                  <a:pt x="2391795" y="2621144"/>
                </a:lnTo>
                <a:lnTo>
                  <a:pt x="0" y="2621144"/>
                </a:lnTo>
                <a:lnTo>
                  <a:pt x="0" y="0"/>
                </a:lnTo>
                <a:close/>
              </a:path>
            </a:pathLst>
          </a:custGeom>
          <a:blipFill>
            <a:blip r:embed="rId10"/>
            <a:stretch>
              <a:fillRect l="0" t="0" r="0" b="0"/>
            </a:stretch>
          </a:blipFill>
        </p:spPr>
      </p:sp>
      <p:sp>
        <p:nvSpPr>
          <p:cNvPr name="TextBox 13" id="13"/>
          <p:cNvSpPr txBox="true"/>
          <p:nvPr/>
        </p:nvSpPr>
        <p:spPr>
          <a:xfrm rot="0">
            <a:off x="1798893" y="6629419"/>
            <a:ext cx="5737934" cy="2452733"/>
          </a:xfrm>
          <a:prstGeom prst="rect">
            <a:avLst/>
          </a:prstGeom>
        </p:spPr>
        <p:txBody>
          <a:bodyPr anchor="t" rtlCol="false" tIns="0" lIns="0" bIns="0" rIns="0">
            <a:spAutoFit/>
          </a:bodyPr>
          <a:lstStyle/>
          <a:p>
            <a:pPr>
              <a:lnSpc>
                <a:spcPts val="3925"/>
              </a:lnSpc>
            </a:pPr>
            <a:r>
              <a:rPr lang="en-US" sz="2804">
                <a:solidFill>
                  <a:srgbClr val="FFFFFF"/>
                </a:solidFill>
                <a:latin typeface="Montserrat Medium"/>
              </a:rPr>
              <a:t>Thành viên nhóm:</a:t>
            </a:r>
          </a:p>
          <a:p>
            <a:pPr>
              <a:lnSpc>
                <a:spcPts val="3925"/>
              </a:lnSpc>
            </a:pPr>
            <a:r>
              <a:rPr lang="en-US" sz="2804">
                <a:solidFill>
                  <a:srgbClr val="FFFFFF"/>
                </a:solidFill>
                <a:latin typeface="Montserrat"/>
              </a:rPr>
              <a:t>Đoàn Thị Phước Huyền</a:t>
            </a:r>
          </a:p>
          <a:p>
            <a:pPr>
              <a:lnSpc>
                <a:spcPts val="3925"/>
              </a:lnSpc>
            </a:pPr>
            <a:r>
              <a:rPr lang="en-US" sz="2804">
                <a:solidFill>
                  <a:srgbClr val="FFFFFF"/>
                </a:solidFill>
                <a:latin typeface="Montserrat"/>
              </a:rPr>
              <a:t>Trần Viết Sơn</a:t>
            </a:r>
          </a:p>
          <a:p>
            <a:pPr>
              <a:lnSpc>
                <a:spcPts val="3925"/>
              </a:lnSpc>
            </a:pPr>
            <a:r>
              <a:rPr lang="en-US" sz="2804">
                <a:solidFill>
                  <a:srgbClr val="FFFFFF"/>
                </a:solidFill>
                <a:latin typeface="Montserrat"/>
              </a:rPr>
              <a:t>Phạm Đoàn Minh Hiếu</a:t>
            </a:r>
          </a:p>
          <a:p>
            <a:pPr>
              <a:lnSpc>
                <a:spcPts val="3925"/>
              </a:lnSpc>
            </a:pPr>
            <a:r>
              <a:rPr lang="en-US" sz="2804">
                <a:solidFill>
                  <a:srgbClr val="FFFFFF"/>
                </a:solidFill>
                <a:latin typeface="Montserrat"/>
              </a:rPr>
              <a:t>Thái Khắc Dược</a:t>
            </a:r>
          </a:p>
        </p:txBody>
      </p:sp>
      <p:sp>
        <p:nvSpPr>
          <p:cNvPr name="TextBox 14" id="14"/>
          <p:cNvSpPr txBox="true"/>
          <p:nvPr/>
        </p:nvSpPr>
        <p:spPr>
          <a:xfrm rot="0">
            <a:off x="1410767" y="3654553"/>
            <a:ext cx="8242663" cy="978743"/>
          </a:xfrm>
          <a:prstGeom prst="rect">
            <a:avLst/>
          </a:prstGeom>
        </p:spPr>
        <p:txBody>
          <a:bodyPr anchor="t" rtlCol="false" tIns="0" lIns="0" bIns="0" rIns="0">
            <a:spAutoFit/>
          </a:bodyPr>
          <a:lstStyle/>
          <a:p>
            <a:pPr algn="ctr" marL="0" indent="0" lvl="0">
              <a:lnSpc>
                <a:spcPts val="8003"/>
              </a:lnSpc>
            </a:pPr>
            <a:r>
              <a:rPr lang="en-US" sz="5716">
                <a:solidFill>
                  <a:srgbClr val="FFFFFF"/>
                </a:solidFill>
                <a:latin typeface="Montserrat Bold"/>
              </a:rPr>
              <a:t>Module Wifi ESP8266</a:t>
            </a:r>
          </a:p>
        </p:txBody>
      </p:sp>
      <p:sp>
        <p:nvSpPr>
          <p:cNvPr name="TextBox 15" id="15"/>
          <p:cNvSpPr txBox="true"/>
          <p:nvPr/>
        </p:nvSpPr>
        <p:spPr>
          <a:xfrm rot="0">
            <a:off x="3005025" y="1594585"/>
            <a:ext cx="4240526" cy="438677"/>
          </a:xfrm>
          <a:prstGeom prst="rect">
            <a:avLst/>
          </a:prstGeom>
        </p:spPr>
        <p:txBody>
          <a:bodyPr anchor="t" rtlCol="false" tIns="0" lIns="0" bIns="0" rIns="0">
            <a:spAutoFit/>
          </a:bodyPr>
          <a:lstStyle/>
          <a:p>
            <a:pPr algn="l" marL="0" indent="0" lvl="0">
              <a:lnSpc>
                <a:spcPts val="3645"/>
              </a:lnSpc>
              <a:spcBef>
                <a:spcPct val="0"/>
              </a:spcBef>
            </a:pPr>
            <a:r>
              <a:rPr lang="en-US" sz="2604">
                <a:solidFill>
                  <a:srgbClr val="FFFFFF"/>
                </a:solidFill>
                <a:latin typeface="Montserrat"/>
              </a:rPr>
              <a:t>VI ĐIỀU KHIỂN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4" id="4"/>
          <p:cNvSpPr/>
          <p:nvPr/>
        </p:nvSpPr>
        <p:spPr>
          <a:xfrm flipH="false" flipV="false" rot="0">
            <a:off x="11580279" y="1028700"/>
            <a:ext cx="5299690" cy="8229600"/>
          </a:xfrm>
          <a:custGeom>
            <a:avLst/>
            <a:gdLst/>
            <a:ahLst/>
            <a:cxnLst/>
            <a:rect r="r" b="b" t="t" l="l"/>
            <a:pathLst>
              <a:path h="8229600" w="5299690">
                <a:moveTo>
                  <a:pt x="0" y="0"/>
                </a:moveTo>
                <a:lnTo>
                  <a:pt x="5299690" y="0"/>
                </a:lnTo>
                <a:lnTo>
                  <a:pt x="5299690" y="8229600"/>
                </a:lnTo>
                <a:lnTo>
                  <a:pt x="0" y="8229600"/>
                </a:lnTo>
                <a:lnTo>
                  <a:pt x="0" y="0"/>
                </a:lnTo>
                <a:close/>
              </a:path>
            </a:pathLst>
          </a:custGeom>
          <a:blipFill>
            <a:blip r:embed="rId4"/>
            <a:stretch>
              <a:fillRect l="0" t="0" r="0" b="0"/>
            </a:stretch>
          </a:blipFill>
        </p:spPr>
      </p:sp>
      <p:grpSp>
        <p:nvGrpSpPr>
          <p:cNvPr name="Group 5" id="5"/>
          <p:cNvGrpSpPr/>
          <p:nvPr/>
        </p:nvGrpSpPr>
        <p:grpSpPr>
          <a:xfrm rot="0">
            <a:off x="11136025" y="6534938"/>
            <a:ext cx="6123275" cy="1097518"/>
            <a:chOff x="0" y="0"/>
            <a:chExt cx="1612714" cy="289058"/>
          </a:xfrm>
        </p:grpSpPr>
        <p:sp>
          <p:nvSpPr>
            <p:cNvPr name="Freeform 6" id="6"/>
            <p:cNvSpPr/>
            <p:nvPr/>
          </p:nvSpPr>
          <p:spPr>
            <a:xfrm flipH="false" flipV="false" rot="0">
              <a:off x="0" y="0"/>
              <a:ext cx="1612715" cy="289058"/>
            </a:xfrm>
            <a:custGeom>
              <a:avLst/>
              <a:gdLst/>
              <a:ahLst/>
              <a:cxnLst/>
              <a:rect r="r" b="b" t="t" l="l"/>
              <a:pathLst>
                <a:path h="289058" w="1612715">
                  <a:moveTo>
                    <a:pt x="806357" y="0"/>
                  </a:moveTo>
                  <a:cubicBezTo>
                    <a:pt x="361018" y="0"/>
                    <a:pt x="0" y="64708"/>
                    <a:pt x="0" y="144529"/>
                  </a:cubicBezTo>
                  <a:cubicBezTo>
                    <a:pt x="0" y="224350"/>
                    <a:pt x="361018" y="289058"/>
                    <a:pt x="806357" y="289058"/>
                  </a:cubicBezTo>
                  <a:cubicBezTo>
                    <a:pt x="1251696" y="289058"/>
                    <a:pt x="1612715" y="224350"/>
                    <a:pt x="1612715" y="144529"/>
                  </a:cubicBezTo>
                  <a:cubicBezTo>
                    <a:pt x="1612715" y="64708"/>
                    <a:pt x="1251696" y="0"/>
                    <a:pt x="806357" y="0"/>
                  </a:cubicBezTo>
                  <a:close/>
                </a:path>
              </a:pathLst>
            </a:custGeom>
            <a:solidFill>
              <a:srgbClr val="000000">
                <a:alpha val="0"/>
              </a:srgbClr>
            </a:solidFill>
            <a:ln w="57150" cap="sq">
              <a:solidFill>
                <a:srgbClr val="FD5807"/>
              </a:solidFill>
              <a:prstDash val="solid"/>
              <a:miter/>
            </a:ln>
          </p:spPr>
        </p:sp>
        <p:sp>
          <p:nvSpPr>
            <p:cNvPr name="TextBox 7" id="7"/>
            <p:cNvSpPr txBox="true"/>
            <p:nvPr/>
          </p:nvSpPr>
          <p:spPr>
            <a:xfrm>
              <a:off x="151192" y="-68151"/>
              <a:ext cx="1310331" cy="330110"/>
            </a:xfrm>
            <a:prstGeom prst="rect">
              <a:avLst/>
            </a:prstGeom>
          </p:spPr>
          <p:txBody>
            <a:bodyPr anchor="ctr" rtlCol="false" tIns="50800" lIns="50800" bIns="50800" rIns="50800"/>
            <a:lstStyle/>
            <a:p>
              <a:pPr algn="ctr">
                <a:lnSpc>
                  <a:spcPts val="3706"/>
                </a:lnSpc>
              </a:pPr>
            </a:p>
          </p:txBody>
        </p:sp>
      </p:grpSp>
      <p:sp>
        <p:nvSpPr>
          <p:cNvPr name="TextBox 8" id="8"/>
          <p:cNvSpPr txBox="true"/>
          <p:nvPr/>
        </p:nvSpPr>
        <p:spPr>
          <a:xfrm rot="0">
            <a:off x="1957523" y="561975"/>
            <a:ext cx="7475760" cy="2194854"/>
          </a:xfrm>
          <a:prstGeom prst="rect">
            <a:avLst/>
          </a:prstGeom>
        </p:spPr>
        <p:txBody>
          <a:bodyPr anchor="t" rtlCol="false" tIns="0" lIns="0" bIns="0" rIns="0">
            <a:spAutoFit/>
          </a:bodyPr>
          <a:lstStyle/>
          <a:p>
            <a:pPr algn="ctr">
              <a:lnSpc>
                <a:spcPts val="18635"/>
              </a:lnSpc>
              <a:spcBef>
                <a:spcPct val="0"/>
              </a:spcBef>
            </a:pPr>
            <a:r>
              <a:rPr lang="en-US" sz="11503">
                <a:solidFill>
                  <a:srgbClr val="F5A800"/>
                </a:solidFill>
                <a:latin typeface="Montserrat Ultra-Bold"/>
              </a:rPr>
              <a:t>THƯ VIỆN</a:t>
            </a:r>
          </a:p>
        </p:txBody>
      </p:sp>
      <p:sp>
        <p:nvSpPr>
          <p:cNvPr name="TextBox 9" id="9"/>
          <p:cNvSpPr txBox="true"/>
          <p:nvPr/>
        </p:nvSpPr>
        <p:spPr>
          <a:xfrm rot="0">
            <a:off x="1472955" y="4837943"/>
            <a:ext cx="9663070" cy="1173480"/>
          </a:xfrm>
          <a:prstGeom prst="rect">
            <a:avLst/>
          </a:prstGeom>
        </p:spPr>
        <p:txBody>
          <a:bodyPr anchor="t" rtlCol="false" tIns="0" lIns="0" bIns="0" rIns="0">
            <a:spAutoFit/>
          </a:bodyPr>
          <a:lstStyle/>
          <a:p>
            <a:pPr>
              <a:lnSpc>
                <a:spcPts val="4860"/>
              </a:lnSpc>
            </a:pPr>
            <a:r>
              <a:rPr lang="en-US" sz="3000">
                <a:solidFill>
                  <a:srgbClr val="FFFFFF"/>
                </a:solidFill>
                <a:latin typeface="Montserrat Medium"/>
              </a:rPr>
              <a:t> B</a:t>
            </a:r>
            <a:r>
              <a:rPr lang="en-US" sz="3000">
                <a:solidFill>
                  <a:srgbClr val="FFFFFF"/>
                </a:solidFill>
                <a:latin typeface="Montserrat Medium"/>
              </a:rPr>
              <a:t>ước 1: Mở Arduino IDE lên, click vào </a:t>
            </a:r>
            <a:r>
              <a:rPr lang="en-US" sz="3000">
                <a:solidFill>
                  <a:srgbClr val="FFFFFF"/>
                </a:solidFill>
                <a:latin typeface="Montserrat Bold"/>
              </a:rPr>
              <a:t>File</a:t>
            </a:r>
            <a:r>
              <a:rPr lang="en-US" sz="3000">
                <a:solidFill>
                  <a:srgbClr val="FFFFFF"/>
                </a:solidFill>
                <a:latin typeface="Montserrat Medium"/>
              </a:rPr>
              <a:t> trên thanh công cụ chọn P</a:t>
            </a:r>
            <a:r>
              <a:rPr lang="en-US" sz="3000">
                <a:solidFill>
                  <a:srgbClr val="FFFFFF"/>
                </a:solidFill>
                <a:latin typeface="Montserrat Bold"/>
              </a:rPr>
              <a:t>references(Ctrl +Comma)</a:t>
            </a:r>
          </a:p>
        </p:txBody>
      </p:sp>
      <p:grpSp>
        <p:nvGrpSpPr>
          <p:cNvPr name="Group 10" id="10"/>
          <p:cNvGrpSpPr/>
          <p:nvPr/>
        </p:nvGrpSpPr>
        <p:grpSpPr>
          <a:xfrm rot="0">
            <a:off x="10964199" y="795247"/>
            <a:ext cx="1713810" cy="1097518"/>
            <a:chOff x="0" y="0"/>
            <a:chExt cx="451374" cy="289058"/>
          </a:xfrm>
        </p:grpSpPr>
        <p:sp>
          <p:nvSpPr>
            <p:cNvPr name="Freeform 11" id="11"/>
            <p:cNvSpPr/>
            <p:nvPr/>
          </p:nvSpPr>
          <p:spPr>
            <a:xfrm flipH="false" flipV="false" rot="0">
              <a:off x="0" y="0"/>
              <a:ext cx="451374" cy="289058"/>
            </a:xfrm>
            <a:custGeom>
              <a:avLst/>
              <a:gdLst/>
              <a:ahLst/>
              <a:cxnLst/>
              <a:rect r="r" b="b" t="t" l="l"/>
              <a:pathLst>
                <a:path h="289058" w="451374">
                  <a:moveTo>
                    <a:pt x="225687" y="0"/>
                  </a:moveTo>
                  <a:cubicBezTo>
                    <a:pt x="101043" y="0"/>
                    <a:pt x="0" y="64708"/>
                    <a:pt x="0" y="144529"/>
                  </a:cubicBezTo>
                  <a:cubicBezTo>
                    <a:pt x="0" y="224350"/>
                    <a:pt x="101043" y="289058"/>
                    <a:pt x="225687" y="289058"/>
                  </a:cubicBezTo>
                  <a:cubicBezTo>
                    <a:pt x="350330" y="289058"/>
                    <a:pt x="451374" y="224350"/>
                    <a:pt x="451374" y="144529"/>
                  </a:cubicBezTo>
                  <a:cubicBezTo>
                    <a:pt x="451374" y="64708"/>
                    <a:pt x="350330" y="0"/>
                    <a:pt x="225687" y="0"/>
                  </a:cubicBezTo>
                  <a:close/>
                </a:path>
              </a:pathLst>
            </a:custGeom>
            <a:solidFill>
              <a:srgbClr val="000000">
                <a:alpha val="0"/>
              </a:srgbClr>
            </a:solidFill>
            <a:ln w="57150" cap="sq">
              <a:solidFill>
                <a:srgbClr val="FD5807"/>
              </a:solidFill>
              <a:prstDash val="solid"/>
              <a:miter/>
            </a:ln>
          </p:spPr>
        </p:sp>
        <p:sp>
          <p:nvSpPr>
            <p:cNvPr name="TextBox 12" id="12"/>
            <p:cNvSpPr txBox="true"/>
            <p:nvPr/>
          </p:nvSpPr>
          <p:spPr>
            <a:xfrm>
              <a:off x="42316" y="-68151"/>
              <a:ext cx="366741" cy="330110"/>
            </a:xfrm>
            <a:prstGeom prst="rect">
              <a:avLst/>
            </a:prstGeom>
          </p:spPr>
          <p:txBody>
            <a:bodyPr anchor="ctr" rtlCol="false" tIns="50800" lIns="50800" bIns="50800" rIns="50800"/>
            <a:lstStyle/>
            <a:p>
              <a:pPr algn="ctr">
                <a:lnSpc>
                  <a:spcPts val="3706"/>
                </a:lnSpc>
              </a:pPr>
            </a:p>
          </p:txBody>
        </p:sp>
      </p:grpSp>
      <p:sp>
        <p:nvSpPr>
          <p:cNvPr name="TextBox 13" id="13"/>
          <p:cNvSpPr txBox="true"/>
          <p:nvPr/>
        </p:nvSpPr>
        <p:spPr>
          <a:xfrm rot="0">
            <a:off x="2072652" y="2642529"/>
            <a:ext cx="7245501" cy="5638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Hướng dẫn nạp code cho ESP8266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2"/>
            <a:stretch>
              <a:fillRect l="-321036" t="0" r="0" b="-144015"/>
            </a:stretch>
          </a:blipFill>
        </p:spPr>
      </p:sp>
      <p:sp>
        <p:nvSpPr>
          <p:cNvPr name="TextBox 3" id="3"/>
          <p:cNvSpPr txBox="true"/>
          <p:nvPr/>
        </p:nvSpPr>
        <p:spPr>
          <a:xfrm rot="0">
            <a:off x="1297605" y="3979209"/>
            <a:ext cx="4947557" cy="4831080"/>
          </a:xfrm>
          <a:prstGeom prst="rect">
            <a:avLst/>
          </a:prstGeom>
        </p:spPr>
        <p:txBody>
          <a:bodyPr anchor="t" rtlCol="false" tIns="0" lIns="0" bIns="0" rIns="0">
            <a:spAutoFit/>
          </a:bodyPr>
          <a:lstStyle/>
          <a:p>
            <a:pPr algn="just">
              <a:lnSpc>
                <a:spcPts val="4860"/>
              </a:lnSpc>
            </a:pPr>
            <a:r>
              <a:rPr lang="en-US" sz="3000">
                <a:solidFill>
                  <a:srgbClr val="FFFFFF"/>
                </a:solidFill>
                <a:latin typeface="Montserrat Medium"/>
              </a:rPr>
              <a:t>Bước 2: Copy đường link bên dưới bỏ vào ô màu đỏ. </a:t>
            </a:r>
          </a:p>
          <a:p>
            <a:pPr algn="just">
              <a:lnSpc>
                <a:spcPts val="4860"/>
              </a:lnSpc>
            </a:pPr>
          </a:p>
          <a:p>
            <a:pPr>
              <a:lnSpc>
                <a:spcPts val="4860"/>
              </a:lnSpc>
            </a:pPr>
            <a:r>
              <a:rPr lang="en-US" sz="3000">
                <a:solidFill>
                  <a:srgbClr val="FFFFFF"/>
                </a:solidFill>
                <a:latin typeface="Montserrat Bold"/>
              </a:rPr>
              <a:t>Link: http://arduino.esp8266.com/stable/package_esp8266com_index.json</a:t>
            </a:r>
          </a:p>
        </p:txBody>
      </p:sp>
      <p:sp>
        <p:nvSpPr>
          <p:cNvPr name="TextBox 4" id="4"/>
          <p:cNvSpPr txBox="true"/>
          <p:nvPr/>
        </p:nvSpPr>
        <p:spPr>
          <a:xfrm rot="0">
            <a:off x="1028700" y="2744778"/>
            <a:ext cx="5206937" cy="11734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Hướng dẫn nạp code cho ESP8266           </a:t>
            </a:r>
          </a:p>
        </p:txBody>
      </p:sp>
      <p:sp>
        <p:nvSpPr>
          <p:cNvPr name="Freeform 5" id="5"/>
          <p:cNvSpPr/>
          <p:nvPr/>
        </p:nvSpPr>
        <p:spPr>
          <a:xfrm flipH="false" flipV="false" rot="0">
            <a:off x="6504901" y="2411067"/>
            <a:ext cx="10275997" cy="6847233"/>
          </a:xfrm>
          <a:custGeom>
            <a:avLst/>
            <a:gdLst/>
            <a:ahLst/>
            <a:cxnLst/>
            <a:rect r="r" b="b" t="t" l="l"/>
            <a:pathLst>
              <a:path h="6847233" w="10275997">
                <a:moveTo>
                  <a:pt x="0" y="0"/>
                </a:moveTo>
                <a:lnTo>
                  <a:pt x="10275998" y="0"/>
                </a:lnTo>
                <a:lnTo>
                  <a:pt x="10275998" y="6847233"/>
                </a:lnTo>
                <a:lnTo>
                  <a:pt x="0" y="6847233"/>
                </a:lnTo>
                <a:lnTo>
                  <a:pt x="0" y="0"/>
                </a:lnTo>
                <a:close/>
              </a:path>
            </a:pathLst>
          </a:custGeom>
          <a:blipFill>
            <a:blip r:embed="rId3"/>
            <a:stretch>
              <a:fillRect l="0" t="0" r="0" b="0"/>
            </a:stretch>
          </a:blipFill>
        </p:spPr>
      </p:sp>
      <p:sp>
        <p:nvSpPr>
          <p:cNvPr name="TextBox 6" id="6"/>
          <p:cNvSpPr txBox="true"/>
          <p:nvPr/>
        </p:nvSpPr>
        <p:spPr>
          <a:xfrm rot="0">
            <a:off x="5695403" y="-20379"/>
            <a:ext cx="7475760" cy="2194854"/>
          </a:xfrm>
          <a:prstGeom prst="rect">
            <a:avLst/>
          </a:prstGeom>
        </p:spPr>
        <p:txBody>
          <a:bodyPr anchor="t" rtlCol="false" tIns="0" lIns="0" bIns="0" rIns="0">
            <a:spAutoFit/>
          </a:bodyPr>
          <a:lstStyle/>
          <a:p>
            <a:pPr algn="ctr">
              <a:lnSpc>
                <a:spcPts val="18635"/>
              </a:lnSpc>
              <a:spcBef>
                <a:spcPct val="0"/>
              </a:spcBef>
            </a:pPr>
            <a:r>
              <a:rPr lang="en-US" sz="11503">
                <a:solidFill>
                  <a:srgbClr val="F5A800"/>
                </a:solidFill>
                <a:latin typeface="Montserrat Ultra-Bold"/>
              </a:rPr>
              <a:t>THƯ VIỆN</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4" id="4"/>
          <p:cNvSpPr/>
          <p:nvPr/>
        </p:nvSpPr>
        <p:spPr>
          <a:xfrm flipH="false" flipV="false" rot="0">
            <a:off x="8276268" y="3133505"/>
            <a:ext cx="8983032" cy="6124795"/>
          </a:xfrm>
          <a:custGeom>
            <a:avLst/>
            <a:gdLst/>
            <a:ahLst/>
            <a:cxnLst/>
            <a:rect r="r" b="b" t="t" l="l"/>
            <a:pathLst>
              <a:path h="6124795" w="8983032">
                <a:moveTo>
                  <a:pt x="0" y="0"/>
                </a:moveTo>
                <a:lnTo>
                  <a:pt x="8983032" y="0"/>
                </a:lnTo>
                <a:lnTo>
                  <a:pt x="8983032" y="6124795"/>
                </a:lnTo>
                <a:lnTo>
                  <a:pt x="0" y="6124795"/>
                </a:lnTo>
                <a:lnTo>
                  <a:pt x="0" y="0"/>
                </a:lnTo>
                <a:close/>
              </a:path>
            </a:pathLst>
          </a:custGeom>
          <a:blipFill>
            <a:blip r:embed="rId4"/>
            <a:stretch>
              <a:fillRect l="0" t="0" r="0" b="0"/>
            </a:stretch>
          </a:blipFill>
        </p:spPr>
      </p:sp>
      <p:sp>
        <p:nvSpPr>
          <p:cNvPr name="TextBox 5" id="5"/>
          <p:cNvSpPr txBox="true"/>
          <p:nvPr/>
        </p:nvSpPr>
        <p:spPr>
          <a:xfrm rot="0">
            <a:off x="5406120" y="67008"/>
            <a:ext cx="7475760" cy="2194854"/>
          </a:xfrm>
          <a:prstGeom prst="rect">
            <a:avLst/>
          </a:prstGeom>
        </p:spPr>
        <p:txBody>
          <a:bodyPr anchor="t" rtlCol="false" tIns="0" lIns="0" bIns="0" rIns="0">
            <a:spAutoFit/>
          </a:bodyPr>
          <a:lstStyle/>
          <a:p>
            <a:pPr algn="ctr">
              <a:lnSpc>
                <a:spcPts val="18635"/>
              </a:lnSpc>
              <a:spcBef>
                <a:spcPct val="0"/>
              </a:spcBef>
            </a:pPr>
            <a:r>
              <a:rPr lang="en-US" sz="11503">
                <a:solidFill>
                  <a:srgbClr val="F5A800"/>
                </a:solidFill>
                <a:latin typeface="Montserrat Ultra-Bold"/>
              </a:rPr>
              <a:t>THƯ VIỆN</a:t>
            </a:r>
          </a:p>
        </p:txBody>
      </p:sp>
      <p:sp>
        <p:nvSpPr>
          <p:cNvPr name="TextBox 6" id="6"/>
          <p:cNvSpPr txBox="true"/>
          <p:nvPr/>
        </p:nvSpPr>
        <p:spPr>
          <a:xfrm rot="0">
            <a:off x="2114832" y="4761180"/>
            <a:ext cx="6161436" cy="1173480"/>
          </a:xfrm>
          <a:prstGeom prst="rect">
            <a:avLst/>
          </a:prstGeom>
        </p:spPr>
        <p:txBody>
          <a:bodyPr anchor="t" rtlCol="false" tIns="0" lIns="0" bIns="0" rIns="0">
            <a:spAutoFit/>
          </a:bodyPr>
          <a:lstStyle/>
          <a:p>
            <a:pPr>
              <a:lnSpc>
                <a:spcPts val="4860"/>
              </a:lnSpc>
            </a:pPr>
            <a:r>
              <a:rPr lang="en-US" sz="3000">
                <a:solidFill>
                  <a:srgbClr val="FFFFFF"/>
                </a:solidFill>
                <a:latin typeface="Montserrat Medium"/>
              </a:rPr>
              <a:t>Bước 3: Vào </a:t>
            </a:r>
            <a:r>
              <a:rPr lang="en-US" sz="3000">
                <a:solidFill>
                  <a:srgbClr val="FFFFFF"/>
                </a:solidFill>
                <a:latin typeface="Montserrat Bold"/>
              </a:rPr>
              <a:t>Tools &gt; Board &gt; Boards Manager</a:t>
            </a:r>
          </a:p>
        </p:txBody>
      </p:sp>
      <p:sp>
        <p:nvSpPr>
          <p:cNvPr name="TextBox 7" id="7"/>
          <p:cNvSpPr txBox="true"/>
          <p:nvPr/>
        </p:nvSpPr>
        <p:spPr>
          <a:xfrm rot="0">
            <a:off x="2909207" y="2147562"/>
            <a:ext cx="11853180" cy="5638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Hướng dẫn nạp code cho ESP8266           </a:t>
            </a:r>
          </a:p>
        </p:txBody>
      </p:sp>
      <p:grpSp>
        <p:nvGrpSpPr>
          <p:cNvPr name="Group 8" id="8"/>
          <p:cNvGrpSpPr/>
          <p:nvPr/>
        </p:nvGrpSpPr>
        <p:grpSpPr>
          <a:xfrm rot="0">
            <a:off x="8276268" y="6686244"/>
            <a:ext cx="5178788" cy="1097518"/>
            <a:chOff x="0" y="0"/>
            <a:chExt cx="1363961" cy="289058"/>
          </a:xfrm>
        </p:grpSpPr>
        <p:sp>
          <p:nvSpPr>
            <p:cNvPr name="Freeform 9" id="9"/>
            <p:cNvSpPr/>
            <p:nvPr/>
          </p:nvSpPr>
          <p:spPr>
            <a:xfrm flipH="false" flipV="false" rot="0">
              <a:off x="0" y="0"/>
              <a:ext cx="1363961" cy="289058"/>
            </a:xfrm>
            <a:custGeom>
              <a:avLst/>
              <a:gdLst/>
              <a:ahLst/>
              <a:cxnLst/>
              <a:rect r="r" b="b" t="t" l="l"/>
              <a:pathLst>
                <a:path h="289058" w="1363961">
                  <a:moveTo>
                    <a:pt x="681980" y="0"/>
                  </a:moveTo>
                  <a:cubicBezTo>
                    <a:pt x="305333" y="0"/>
                    <a:pt x="0" y="64708"/>
                    <a:pt x="0" y="144529"/>
                  </a:cubicBezTo>
                  <a:cubicBezTo>
                    <a:pt x="0" y="224350"/>
                    <a:pt x="305333" y="289058"/>
                    <a:pt x="681980" y="289058"/>
                  </a:cubicBezTo>
                  <a:cubicBezTo>
                    <a:pt x="1058628" y="289058"/>
                    <a:pt x="1363961" y="224350"/>
                    <a:pt x="1363961" y="144529"/>
                  </a:cubicBezTo>
                  <a:cubicBezTo>
                    <a:pt x="1363961" y="64708"/>
                    <a:pt x="1058628" y="0"/>
                    <a:pt x="681980" y="0"/>
                  </a:cubicBezTo>
                  <a:close/>
                </a:path>
              </a:pathLst>
            </a:custGeom>
            <a:solidFill>
              <a:srgbClr val="000000">
                <a:alpha val="0"/>
              </a:srgbClr>
            </a:solidFill>
            <a:ln w="57150" cap="sq">
              <a:solidFill>
                <a:srgbClr val="FD5807"/>
              </a:solidFill>
              <a:prstDash val="solid"/>
              <a:miter/>
            </a:ln>
          </p:spPr>
        </p:sp>
        <p:sp>
          <p:nvSpPr>
            <p:cNvPr name="TextBox 10" id="10"/>
            <p:cNvSpPr txBox="true"/>
            <p:nvPr/>
          </p:nvSpPr>
          <p:spPr>
            <a:xfrm>
              <a:off x="127871" y="-68151"/>
              <a:ext cx="1108218" cy="330110"/>
            </a:xfrm>
            <a:prstGeom prst="rect">
              <a:avLst/>
            </a:prstGeom>
          </p:spPr>
          <p:txBody>
            <a:bodyPr anchor="ctr" rtlCol="false" tIns="50800" lIns="50800" bIns="50800" rIns="50800"/>
            <a:lstStyle/>
            <a:p>
              <a:pPr algn="ctr">
                <a:lnSpc>
                  <a:spcPts val="3706"/>
                </a:lnSpc>
              </a:pPr>
            </a:p>
          </p:txBody>
        </p:sp>
      </p:grpSp>
      <p:grpSp>
        <p:nvGrpSpPr>
          <p:cNvPr name="Group 11" id="11"/>
          <p:cNvGrpSpPr/>
          <p:nvPr/>
        </p:nvGrpSpPr>
        <p:grpSpPr>
          <a:xfrm rot="0">
            <a:off x="13109215" y="7053699"/>
            <a:ext cx="3957161" cy="730062"/>
            <a:chOff x="0" y="0"/>
            <a:chExt cx="1042215" cy="192280"/>
          </a:xfrm>
        </p:grpSpPr>
        <p:sp>
          <p:nvSpPr>
            <p:cNvPr name="Freeform 12" id="12"/>
            <p:cNvSpPr/>
            <p:nvPr/>
          </p:nvSpPr>
          <p:spPr>
            <a:xfrm flipH="false" flipV="false" rot="0">
              <a:off x="0" y="0"/>
              <a:ext cx="1042215" cy="192280"/>
            </a:xfrm>
            <a:custGeom>
              <a:avLst/>
              <a:gdLst/>
              <a:ahLst/>
              <a:cxnLst/>
              <a:rect r="r" b="b" t="t" l="l"/>
              <a:pathLst>
                <a:path h="192280" w="1042215">
                  <a:moveTo>
                    <a:pt x="521108" y="0"/>
                  </a:moveTo>
                  <a:cubicBezTo>
                    <a:pt x="233308" y="0"/>
                    <a:pt x="0" y="43043"/>
                    <a:pt x="0" y="96140"/>
                  </a:cubicBezTo>
                  <a:cubicBezTo>
                    <a:pt x="0" y="149236"/>
                    <a:pt x="233308" y="192280"/>
                    <a:pt x="521108" y="192280"/>
                  </a:cubicBezTo>
                  <a:cubicBezTo>
                    <a:pt x="808907" y="192280"/>
                    <a:pt x="1042215" y="149236"/>
                    <a:pt x="1042215" y="96140"/>
                  </a:cubicBezTo>
                  <a:cubicBezTo>
                    <a:pt x="1042215" y="43043"/>
                    <a:pt x="808907" y="0"/>
                    <a:pt x="521108" y="0"/>
                  </a:cubicBezTo>
                  <a:close/>
                </a:path>
              </a:pathLst>
            </a:custGeom>
            <a:solidFill>
              <a:srgbClr val="000000">
                <a:alpha val="0"/>
              </a:srgbClr>
            </a:solidFill>
            <a:ln w="57150" cap="sq">
              <a:solidFill>
                <a:srgbClr val="FD5807"/>
              </a:solidFill>
              <a:prstDash val="solid"/>
              <a:miter/>
            </a:ln>
          </p:spPr>
        </p:sp>
        <p:sp>
          <p:nvSpPr>
            <p:cNvPr name="TextBox 13" id="13"/>
            <p:cNvSpPr txBox="true"/>
            <p:nvPr/>
          </p:nvSpPr>
          <p:spPr>
            <a:xfrm>
              <a:off x="97708" y="-77224"/>
              <a:ext cx="846800" cy="251477"/>
            </a:xfrm>
            <a:prstGeom prst="rect">
              <a:avLst/>
            </a:prstGeom>
          </p:spPr>
          <p:txBody>
            <a:bodyPr anchor="ctr" rtlCol="false" tIns="50800" lIns="50800" bIns="50800" rIns="50800"/>
            <a:lstStyle/>
            <a:p>
              <a:pPr algn="ctr">
                <a:lnSpc>
                  <a:spcPts val="3706"/>
                </a:lnSpc>
              </a:pPr>
            </a:p>
          </p:txBody>
        </p:sp>
      </p:grpSp>
      <p:grpSp>
        <p:nvGrpSpPr>
          <p:cNvPr name="Group 14" id="14"/>
          <p:cNvGrpSpPr/>
          <p:nvPr/>
        </p:nvGrpSpPr>
        <p:grpSpPr>
          <a:xfrm rot="0">
            <a:off x="7944319" y="2991169"/>
            <a:ext cx="1406588" cy="730062"/>
            <a:chOff x="0" y="0"/>
            <a:chExt cx="370459" cy="192280"/>
          </a:xfrm>
        </p:grpSpPr>
        <p:sp>
          <p:nvSpPr>
            <p:cNvPr name="Freeform 15" id="15"/>
            <p:cNvSpPr/>
            <p:nvPr/>
          </p:nvSpPr>
          <p:spPr>
            <a:xfrm flipH="false" flipV="false" rot="0">
              <a:off x="0" y="0"/>
              <a:ext cx="370459" cy="192280"/>
            </a:xfrm>
            <a:custGeom>
              <a:avLst/>
              <a:gdLst/>
              <a:ahLst/>
              <a:cxnLst/>
              <a:rect r="r" b="b" t="t" l="l"/>
              <a:pathLst>
                <a:path h="192280" w="370459">
                  <a:moveTo>
                    <a:pt x="185230" y="0"/>
                  </a:moveTo>
                  <a:cubicBezTo>
                    <a:pt x="82930" y="0"/>
                    <a:pt x="0" y="43043"/>
                    <a:pt x="0" y="96140"/>
                  </a:cubicBezTo>
                  <a:cubicBezTo>
                    <a:pt x="0" y="149236"/>
                    <a:pt x="82930" y="192280"/>
                    <a:pt x="185230" y="192280"/>
                  </a:cubicBezTo>
                  <a:cubicBezTo>
                    <a:pt x="287529" y="192280"/>
                    <a:pt x="370459" y="149236"/>
                    <a:pt x="370459" y="96140"/>
                  </a:cubicBezTo>
                  <a:cubicBezTo>
                    <a:pt x="370459" y="43043"/>
                    <a:pt x="287529" y="0"/>
                    <a:pt x="185230" y="0"/>
                  </a:cubicBezTo>
                  <a:close/>
                </a:path>
              </a:pathLst>
            </a:custGeom>
            <a:solidFill>
              <a:srgbClr val="000000">
                <a:alpha val="0"/>
              </a:srgbClr>
            </a:solidFill>
            <a:ln w="57150" cap="sq">
              <a:solidFill>
                <a:srgbClr val="FD5807"/>
              </a:solidFill>
              <a:prstDash val="solid"/>
              <a:miter/>
            </a:ln>
          </p:spPr>
        </p:sp>
        <p:sp>
          <p:nvSpPr>
            <p:cNvPr name="TextBox 16" id="16"/>
            <p:cNvSpPr txBox="true"/>
            <p:nvPr/>
          </p:nvSpPr>
          <p:spPr>
            <a:xfrm>
              <a:off x="34731" y="-77224"/>
              <a:ext cx="300998" cy="251477"/>
            </a:xfrm>
            <a:prstGeom prst="rect">
              <a:avLst/>
            </a:prstGeom>
          </p:spPr>
          <p:txBody>
            <a:bodyPr anchor="ctr" rtlCol="false" tIns="50800" lIns="50800" bIns="50800" rIns="50800"/>
            <a:lstStyle/>
            <a:p>
              <a:pPr algn="ctr">
                <a:lnSpc>
                  <a:spcPts val="3706"/>
                </a:lnSpc>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4" id="4"/>
          <p:cNvSpPr/>
          <p:nvPr/>
        </p:nvSpPr>
        <p:spPr>
          <a:xfrm flipH="false" flipV="false" rot="0">
            <a:off x="10077450" y="780225"/>
            <a:ext cx="7099779" cy="8726549"/>
          </a:xfrm>
          <a:custGeom>
            <a:avLst/>
            <a:gdLst/>
            <a:ahLst/>
            <a:cxnLst/>
            <a:rect r="r" b="b" t="t" l="l"/>
            <a:pathLst>
              <a:path h="8726549" w="7099779">
                <a:moveTo>
                  <a:pt x="0" y="0"/>
                </a:moveTo>
                <a:lnTo>
                  <a:pt x="7099779" y="0"/>
                </a:lnTo>
                <a:lnTo>
                  <a:pt x="7099779" y="8726550"/>
                </a:lnTo>
                <a:lnTo>
                  <a:pt x="0" y="8726550"/>
                </a:lnTo>
                <a:lnTo>
                  <a:pt x="0" y="0"/>
                </a:lnTo>
                <a:close/>
              </a:path>
            </a:pathLst>
          </a:custGeom>
          <a:blipFill>
            <a:blip r:embed="rId4"/>
            <a:stretch>
              <a:fillRect l="0" t="0" r="0" b="0"/>
            </a:stretch>
          </a:blipFill>
        </p:spPr>
      </p:sp>
      <p:sp>
        <p:nvSpPr>
          <p:cNvPr name="TextBox 5" id="5"/>
          <p:cNvSpPr txBox="true"/>
          <p:nvPr/>
        </p:nvSpPr>
        <p:spPr>
          <a:xfrm rot="0">
            <a:off x="1668240" y="1471985"/>
            <a:ext cx="7475760" cy="2194854"/>
          </a:xfrm>
          <a:prstGeom prst="rect">
            <a:avLst/>
          </a:prstGeom>
        </p:spPr>
        <p:txBody>
          <a:bodyPr anchor="t" rtlCol="false" tIns="0" lIns="0" bIns="0" rIns="0">
            <a:spAutoFit/>
          </a:bodyPr>
          <a:lstStyle/>
          <a:p>
            <a:pPr algn="ctr">
              <a:lnSpc>
                <a:spcPts val="18635"/>
              </a:lnSpc>
              <a:spcBef>
                <a:spcPct val="0"/>
              </a:spcBef>
            </a:pPr>
            <a:r>
              <a:rPr lang="en-US" sz="11503">
                <a:solidFill>
                  <a:srgbClr val="F5A800"/>
                </a:solidFill>
                <a:latin typeface="Montserrat Ultra-Bold"/>
              </a:rPr>
              <a:t>THƯ VIỆN</a:t>
            </a:r>
          </a:p>
        </p:txBody>
      </p:sp>
      <p:sp>
        <p:nvSpPr>
          <p:cNvPr name="TextBox 6" id="6"/>
          <p:cNvSpPr txBox="true"/>
          <p:nvPr/>
        </p:nvSpPr>
        <p:spPr>
          <a:xfrm rot="0">
            <a:off x="2110106" y="5029200"/>
            <a:ext cx="6885938" cy="3002280"/>
          </a:xfrm>
          <a:prstGeom prst="rect">
            <a:avLst/>
          </a:prstGeom>
        </p:spPr>
        <p:txBody>
          <a:bodyPr anchor="t" rtlCol="false" tIns="0" lIns="0" bIns="0" rIns="0">
            <a:spAutoFit/>
          </a:bodyPr>
          <a:lstStyle/>
          <a:p>
            <a:pPr>
              <a:lnSpc>
                <a:spcPts val="4860"/>
              </a:lnSpc>
            </a:pPr>
            <a:r>
              <a:rPr lang="en-US" sz="3000">
                <a:solidFill>
                  <a:srgbClr val="FFFFFF"/>
                </a:solidFill>
                <a:latin typeface="Montserrat Medium"/>
              </a:rPr>
              <a:t>Bước 4: Cửa sổ mở lên và Seach “esp8266” để tải danh mục của các Board về. </a:t>
            </a:r>
          </a:p>
          <a:p>
            <a:pPr>
              <a:lnSpc>
                <a:spcPts val="4860"/>
              </a:lnSpc>
            </a:pPr>
          </a:p>
          <a:p>
            <a:pPr>
              <a:lnSpc>
                <a:spcPts val="4860"/>
              </a:lnSpc>
            </a:pPr>
            <a:r>
              <a:rPr lang="en-US" sz="3000">
                <a:solidFill>
                  <a:srgbClr val="FFFFFF"/>
                </a:solidFill>
                <a:latin typeface="Montserrat Medium"/>
              </a:rPr>
              <a:t>Nhấn Install để tiến hành cài đặt.</a:t>
            </a:r>
          </a:p>
        </p:txBody>
      </p:sp>
      <p:sp>
        <p:nvSpPr>
          <p:cNvPr name="TextBox 7" id="7"/>
          <p:cNvSpPr txBox="true"/>
          <p:nvPr/>
        </p:nvSpPr>
        <p:spPr>
          <a:xfrm rot="0">
            <a:off x="-520470" y="3747074"/>
            <a:ext cx="11853180" cy="5638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Hướng dẫn nạp code cho ESP8266           </a:t>
            </a:r>
          </a:p>
        </p:txBody>
      </p:sp>
      <p:grpSp>
        <p:nvGrpSpPr>
          <p:cNvPr name="Group 8" id="8"/>
          <p:cNvGrpSpPr/>
          <p:nvPr/>
        </p:nvGrpSpPr>
        <p:grpSpPr>
          <a:xfrm rot="0">
            <a:off x="11037946" y="1444417"/>
            <a:ext cx="5178788" cy="930053"/>
            <a:chOff x="0" y="0"/>
            <a:chExt cx="1363961" cy="244952"/>
          </a:xfrm>
        </p:grpSpPr>
        <p:sp>
          <p:nvSpPr>
            <p:cNvPr name="Freeform 9" id="9"/>
            <p:cNvSpPr/>
            <p:nvPr/>
          </p:nvSpPr>
          <p:spPr>
            <a:xfrm flipH="false" flipV="false" rot="0">
              <a:off x="0" y="0"/>
              <a:ext cx="1363961" cy="244952"/>
            </a:xfrm>
            <a:custGeom>
              <a:avLst/>
              <a:gdLst/>
              <a:ahLst/>
              <a:cxnLst/>
              <a:rect r="r" b="b" t="t" l="l"/>
              <a:pathLst>
                <a:path h="244952" w="1363961">
                  <a:moveTo>
                    <a:pt x="681980" y="0"/>
                  </a:moveTo>
                  <a:cubicBezTo>
                    <a:pt x="305333" y="0"/>
                    <a:pt x="0" y="54834"/>
                    <a:pt x="0" y="122476"/>
                  </a:cubicBezTo>
                  <a:cubicBezTo>
                    <a:pt x="0" y="190118"/>
                    <a:pt x="305333" y="244952"/>
                    <a:pt x="681980" y="244952"/>
                  </a:cubicBezTo>
                  <a:cubicBezTo>
                    <a:pt x="1058628" y="244952"/>
                    <a:pt x="1363961" y="190118"/>
                    <a:pt x="1363961" y="122476"/>
                  </a:cubicBezTo>
                  <a:cubicBezTo>
                    <a:pt x="1363961" y="54834"/>
                    <a:pt x="1058628" y="0"/>
                    <a:pt x="681980" y="0"/>
                  </a:cubicBezTo>
                  <a:close/>
                </a:path>
              </a:pathLst>
            </a:custGeom>
            <a:solidFill>
              <a:srgbClr val="000000">
                <a:alpha val="0"/>
              </a:srgbClr>
            </a:solidFill>
            <a:ln w="57150" cap="sq">
              <a:solidFill>
                <a:srgbClr val="FD5807"/>
              </a:solidFill>
              <a:prstDash val="solid"/>
              <a:miter/>
            </a:ln>
          </p:spPr>
        </p:sp>
        <p:sp>
          <p:nvSpPr>
            <p:cNvPr name="TextBox 10" id="10"/>
            <p:cNvSpPr txBox="true"/>
            <p:nvPr/>
          </p:nvSpPr>
          <p:spPr>
            <a:xfrm>
              <a:off x="127871" y="-72286"/>
              <a:ext cx="1108218" cy="294274"/>
            </a:xfrm>
            <a:prstGeom prst="rect">
              <a:avLst/>
            </a:prstGeom>
          </p:spPr>
          <p:txBody>
            <a:bodyPr anchor="ctr" rtlCol="false" tIns="50800" lIns="50800" bIns="50800" rIns="50800"/>
            <a:lstStyle/>
            <a:p>
              <a:pPr algn="ctr">
                <a:lnSpc>
                  <a:spcPts val="3706"/>
                </a:lnSpc>
              </a:pPr>
            </a:p>
          </p:txBody>
        </p:sp>
      </p:grpSp>
      <p:grpSp>
        <p:nvGrpSpPr>
          <p:cNvPr name="Group 11" id="11"/>
          <p:cNvGrpSpPr/>
          <p:nvPr/>
        </p:nvGrpSpPr>
        <p:grpSpPr>
          <a:xfrm rot="0">
            <a:off x="11037946" y="3204960"/>
            <a:ext cx="5178788" cy="1432446"/>
            <a:chOff x="0" y="0"/>
            <a:chExt cx="1363961" cy="377270"/>
          </a:xfrm>
        </p:grpSpPr>
        <p:sp>
          <p:nvSpPr>
            <p:cNvPr name="Freeform 12" id="12"/>
            <p:cNvSpPr/>
            <p:nvPr/>
          </p:nvSpPr>
          <p:spPr>
            <a:xfrm flipH="false" flipV="false" rot="0">
              <a:off x="0" y="0"/>
              <a:ext cx="1363961" cy="377270"/>
            </a:xfrm>
            <a:custGeom>
              <a:avLst/>
              <a:gdLst/>
              <a:ahLst/>
              <a:cxnLst/>
              <a:rect r="r" b="b" t="t" l="l"/>
              <a:pathLst>
                <a:path h="377270" w="1363961">
                  <a:moveTo>
                    <a:pt x="681980" y="0"/>
                  </a:moveTo>
                  <a:cubicBezTo>
                    <a:pt x="305333" y="0"/>
                    <a:pt x="0" y="84455"/>
                    <a:pt x="0" y="188635"/>
                  </a:cubicBezTo>
                  <a:cubicBezTo>
                    <a:pt x="0" y="292815"/>
                    <a:pt x="305333" y="377270"/>
                    <a:pt x="681980" y="377270"/>
                  </a:cubicBezTo>
                  <a:cubicBezTo>
                    <a:pt x="1058628" y="377270"/>
                    <a:pt x="1363961" y="292815"/>
                    <a:pt x="1363961" y="188635"/>
                  </a:cubicBezTo>
                  <a:cubicBezTo>
                    <a:pt x="1363961" y="84455"/>
                    <a:pt x="1058628" y="0"/>
                    <a:pt x="681980" y="0"/>
                  </a:cubicBezTo>
                  <a:close/>
                </a:path>
              </a:pathLst>
            </a:custGeom>
            <a:solidFill>
              <a:srgbClr val="000000">
                <a:alpha val="0"/>
              </a:srgbClr>
            </a:solidFill>
            <a:ln w="57150" cap="sq">
              <a:solidFill>
                <a:srgbClr val="FD5807"/>
              </a:solidFill>
              <a:prstDash val="solid"/>
              <a:miter/>
            </a:ln>
          </p:spPr>
        </p:sp>
        <p:sp>
          <p:nvSpPr>
            <p:cNvPr name="TextBox 13" id="13"/>
            <p:cNvSpPr txBox="true"/>
            <p:nvPr/>
          </p:nvSpPr>
          <p:spPr>
            <a:xfrm>
              <a:off x="127871" y="-59881"/>
              <a:ext cx="1108218" cy="401782"/>
            </a:xfrm>
            <a:prstGeom prst="rect">
              <a:avLst/>
            </a:prstGeom>
          </p:spPr>
          <p:txBody>
            <a:bodyPr anchor="ctr" rtlCol="false" tIns="50800" lIns="50800" bIns="50800" rIns="50800"/>
            <a:lstStyle/>
            <a:p>
              <a:pPr algn="ctr">
                <a:lnSpc>
                  <a:spcPts val="3706"/>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grpSp>
        <p:nvGrpSpPr>
          <p:cNvPr name="Group 4" id="4"/>
          <p:cNvGrpSpPr/>
          <p:nvPr/>
        </p:nvGrpSpPr>
        <p:grpSpPr>
          <a:xfrm rot="0">
            <a:off x="1028700" y="2073146"/>
            <a:ext cx="1581400" cy="15814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7" id="7"/>
          <p:cNvSpPr/>
          <p:nvPr/>
        </p:nvSpPr>
        <p:spPr>
          <a:xfrm flipH="false" flipV="false" rot="0">
            <a:off x="1203843" y="2327799"/>
            <a:ext cx="1231114" cy="1072095"/>
          </a:xfrm>
          <a:custGeom>
            <a:avLst/>
            <a:gdLst/>
            <a:ahLst/>
            <a:cxnLst/>
            <a:rect r="r" b="b" t="t" l="l"/>
            <a:pathLst>
              <a:path h="1072095" w="1231114">
                <a:moveTo>
                  <a:pt x="0" y="0"/>
                </a:moveTo>
                <a:lnTo>
                  <a:pt x="1231114" y="0"/>
                </a:lnTo>
                <a:lnTo>
                  <a:pt x="1231114" y="1072095"/>
                </a:lnTo>
                <a:lnTo>
                  <a:pt x="0" y="1072095"/>
                </a:lnTo>
                <a:lnTo>
                  <a:pt x="0" y="0"/>
                </a:lnTo>
                <a:close/>
              </a:path>
            </a:pathLst>
          </a:custGeom>
          <a:blipFill>
            <a:blip r:embed="rId4"/>
            <a:stretch>
              <a:fillRect l="0" t="0" r="0" b="0"/>
            </a:stretch>
          </a:blipFill>
        </p:spPr>
      </p:sp>
      <p:sp>
        <p:nvSpPr>
          <p:cNvPr name="Freeform 8" id="8"/>
          <p:cNvSpPr/>
          <p:nvPr/>
        </p:nvSpPr>
        <p:spPr>
          <a:xfrm flipH="false" flipV="false" rot="-5400000">
            <a:off x="5846446" y="2300709"/>
            <a:ext cx="6595109" cy="8793478"/>
          </a:xfrm>
          <a:custGeom>
            <a:avLst/>
            <a:gdLst/>
            <a:ahLst/>
            <a:cxnLst/>
            <a:rect r="r" b="b" t="t" l="l"/>
            <a:pathLst>
              <a:path h="8793478" w="6595109">
                <a:moveTo>
                  <a:pt x="0" y="0"/>
                </a:moveTo>
                <a:lnTo>
                  <a:pt x="6595108" y="0"/>
                </a:lnTo>
                <a:lnTo>
                  <a:pt x="6595108" y="8793479"/>
                </a:lnTo>
                <a:lnTo>
                  <a:pt x="0" y="8793479"/>
                </a:lnTo>
                <a:lnTo>
                  <a:pt x="0" y="0"/>
                </a:lnTo>
                <a:close/>
              </a:path>
            </a:pathLst>
          </a:custGeom>
          <a:blipFill>
            <a:blip r:embed="rId5"/>
            <a:stretch>
              <a:fillRect l="0" t="0" r="0" b="0"/>
            </a:stretch>
          </a:blipFill>
        </p:spPr>
      </p:sp>
      <p:sp>
        <p:nvSpPr>
          <p:cNvPr name="TextBox 9" id="9"/>
          <p:cNvSpPr txBox="true"/>
          <p:nvPr/>
        </p:nvSpPr>
        <p:spPr>
          <a:xfrm rot="0">
            <a:off x="3096458" y="61658"/>
            <a:ext cx="12095084" cy="2011488"/>
          </a:xfrm>
          <a:prstGeom prst="rect">
            <a:avLst/>
          </a:prstGeom>
        </p:spPr>
        <p:txBody>
          <a:bodyPr anchor="t" rtlCol="false" tIns="0" lIns="0" bIns="0" rIns="0">
            <a:spAutoFit/>
          </a:bodyPr>
          <a:lstStyle/>
          <a:p>
            <a:pPr algn="ctr">
              <a:lnSpc>
                <a:spcPts val="17015"/>
              </a:lnSpc>
              <a:spcBef>
                <a:spcPct val="0"/>
              </a:spcBef>
            </a:pPr>
            <a:r>
              <a:rPr lang="en-US" sz="10503">
                <a:solidFill>
                  <a:srgbClr val="F5A800"/>
                </a:solidFill>
                <a:latin typeface="Montserrat Ultra-Bold"/>
              </a:rPr>
              <a:t>CÁCH LẮP MẠCH</a:t>
            </a:r>
          </a:p>
        </p:txBody>
      </p:sp>
      <p:sp>
        <p:nvSpPr>
          <p:cNvPr name="TextBox 10" id="10"/>
          <p:cNvSpPr txBox="true"/>
          <p:nvPr/>
        </p:nvSpPr>
        <p:spPr>
          <a:xfrm rot="0">
            <a:off x="2947293" y="2596516"/>
            <a:ext cx="9144537" cy="467985"/>
          </a:xfrm>
          <a:prstGeom prst="rect">
            <a:avLst/>
          </a:prstGeom>
        </p:spPr>
        <p:txBody>
          <a:bodyPr anchor="t" rtlCol="false" tIns="0" lIns="0" bIns="0" rIns="0">
            <a:spAutoFit/>
          </a:bodyPr>
          <a:lstStyle/>
          <a:p>
            <a:pPr algn="l" marL="0" indent="0" lvl="1">
              <a:lnSpc>
                <a:spcPts val="3857"/>
              </a:lnSpc>
              <a:spcBef>
                <a:spcPct val="0"/>
              </a:spcBef>
            </a:pPr>
            <a:r>
              <a:rPr lang="en-US" sz="2660" spc="71">
                <a:solidFill>
                  <a:srgbClr val="FFFFFF"/>
                </a:solidFill>
                <a:latin typeface="Montserrat Bold"/>
              </a:rPr>
              <a:t>ĐIỀU KHIỂN LED THÔNG WEB SỬ DỤNG ESP8266</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grpSp>
        <p:nvGrpSpPr>
          <p:cNvPr name="Group 4" id="4"/>
          <p:cNvGrpSpPr/>
          <p:nvPr/>
        </p:nvGrpSpPr>
        <p:grpSpPr>
          <a:xfrm rot="0">
            <a:off x="1028700" y="2073146"/>
            <a:ext cx="1581400" cy="15814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7" id="7"/>
          <p:cNvSpPr/>
          <p:nvPr/>
        </p:nvSpPr>
        <p:spPr>
          <a:xfrm flipH="false" flipV="false" rot="0">
            <a:off x="1203843" y="2327799"/>
            <a:ext cx="1231114" cy="1072095"/>
          </a:xfrm>
          <a:custGeom>
            <a:avLst/>
            <a:gdLst/>
            <a:ahLst/>
            <a:cxnLst/>
            <a:rect r="r" b="b" t="t" l="l"/>
            <a:pathLst>
              <a:path h="1072095" w="1231114">
                <a:moveTo>
                  <a:pt x="0" y="0"/>
                </a:moveTo>
                <a:lnTo>
                  <a:pt x="1231114" y="0"/>
                </a:lnTo>
                <a:lnTo>
                  <a:pt x="1231114" y="1072095"/>
                </a:lnTo>
                <a:lnTo>
                  <a:pt x="0" y="1072095"/>
                </a:lnTo>
                <a:lnTo>
                  <a:pt x="0" y="0"/>
                </a:lnTo>
                <a:close/>
              </a:path>
            </a:pathLst>
          </a:custGeom>
          <a:blipFill>
            <a:blip r:embed="rId4"/>
            <a:stretch>
              <a:fillRect l="0" t="0" r="0" b="0"/>
            </a:stretch>
          </a:blipFill>
        </p:spPr>
      </p:sp>
      <p:sp>
        <p:nvSpPr>
          <p:cNvPr name="Freeform 8" id="8"/>
          <p:cNvSpPr/>
          <p:nvPr/>
        </p:nvSpPr>
        <p:spPr>
          <a:xfrm flipH="false" flipV="false" rot="0">
            <a:off x="4074735" y="2073146"/>
            <a:ext cx="10138529" cy="7685659"/>
          </a:xfrm>
          <a:custGeom>
            <a:avLst/>
            <a:gdLst/>
            <a:ahLst/>
            <a:cxnLst/>
            <a:rect r="r" b="b" t="t" l="l"/>
            <a:pathLst>
              <a:path h="7685659" w="10138529">
                <a:moveTo>
                  <a:pt x="0" y="0"/>
                </a:moveTo>
                <a:lnTo>
                  <a:pt x="10138530" y="0"/>
                </a:lnTo>
                <a:lnTo>
                  <a:pt x="10138530" y="7685660"/>
                </a:lnTo>
                <a:lnTo>
                  <a:pt x="0" y="7685660"/>
                </a:lnTo>
                <a:lnTo>
                  <a:pt x="0" y="0"/>
                </a:lnTo>
                <a:close/>
              </a:path>
            </a:pathLst>
          </a:custGeom>
          <a:blipFill>
            <a:blip r:embed="rId5"/>
            <a:stretch>
              <a:fillRect l="0" t="0" r="0" b="0"/>
            </a:stretch>
          </a:blipFill>
        </p:spPr>
      </p:sp>
      <p:sp>
        <p:nvSpPr>
          <p:cNvPr name="TextBox 9" id="9"/>
          <p:cNvSpPr txBox="true"/>
          <p:nvPr/>
        </p:nvSpPr>
        <p:spPr>
          <a:xfrm rot="0">
            <a:off x="3096458" y="61658"/>
            <a:ext cx="12095084" cy="2011488"/>
          </a:xfrm>
          <a:prstGeom prst="rect">
            <a:avLst/>
          </a:prstGeom>
        </p:spPr>
        <p:txBody>
          <a:bodyPr anchor="t" rtlCol="false" tIns="0" lIns="0" bIns="0" rIns="0">
            <a:spAutoFit/>
          </a:bodyPr>
          <a:lstStyle/>
          <a:p>
            <a:pPr algn="ctr">
              <a:lnSpc>
                <a:spcPts val="17015"/>
              </a:lnSpc>
              <a:spcBef>
                <a:spcPct val="0"/>
              </a:spcBef>
            </a:pPr>
            <a:r>
              <a:rPr lang="en-US" sz="10503">
                <a:solidFill>
                  <a:srgbClr val="F5A800"/>
                </a:solidFill>
                <a:latin typeface="Montserrat Ultra-Bold"/>
              </a:rPr>
              <a:t>CÁCH LẮP MẠCH</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3"/>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4" id="4"/>
          <p:cNvSpPr/>
          <p:nvPr/>
        </p:nvSpPr>
        <p:spPr>
          <a:xfrm flipH="false" flipV="false" rot="0">
            <a:off x="1775386" y="1914083"/>
            <a:ext cx="6621928" cy="7344217"/>
          </a:xfrm>
          <a:custGeom>
            <a:avLst/>
            <a:gdLst/>
            <a:ahLst/>
            <a:cxnLst/>
            <a:rect r="r" b="b" t="t" l="l"/>
            <a:pathLst>
              <a:path h="7344217" w="6621928">
                <a:moveTo>
                  <a:pt x="0" y="0"/>
                </a:moveTo>
                <a:lnTo>
                  <a:pt x="6621928" y="0"/>
                </a:lnTo>
                <a:lnTo>
                  <a:pt x="6621928" y="7344217"/>
                </a:lnTo>
                <a:lnTo>
                  <a:pt x="0" y="7344217"/>
                </a:lnTo>
                <a:lnTo>
                  <a:pt x="0" y="0"/>
                </a:lnTo>
                <a:close/>
              </a:path>
            </a:pathLst>
          </a:custGeom>
          <a:blipFill>
            <a:blip r:embed="rId5"/>
            <a:stretch>
              <a:fillRect l="-2367" t="-2744" r="-2705" b="-2009"/>
            </a:stretch>
          </a:blipFill>
        </p:spPr>
      </p:sp>
      <p:sp>
        <p:nvSpPr>
          <p:cNvPr name="Freeform 5" id="5"/>
          <p:cNvSpPr/>
          <p:nvPr/>
        </p:nvSpPr>
        <p:spPr>
          <a:xfrm flipH="false" flipV="false" rot="0">
            <a:off x="9144000" y="1914083"/>
            <a:ext cx="8000378" cy="7344217"/>
          </a:xfrm>
          <a:custGeom>
            <a:avLst/>
            <a:gdLst/>
            <a:ahLst/>
            <a:cxnLst/>
            <a:rect r="r" b="b" t="t" l="l"/>
            <a:pathLst>
              <a:path h="7344217" w="8000378">
                <a:moveTo>
                  <a:pt x="0" y="0"/>
                </a:moveTo>
                <a:lnTo>
                  <a:pt x="8000378" y="0"/>
                </a:lnTo>
                <a:lnTo>
                  <a:pt x="8000378" y="7344217"/>
                </a:lnTo>
                <a:lnTo>
                  <a:pt x="0" y="7344217"/>
                </a:lnTo>
                <a:lnTo>
                  <a:pt x="0" y="0"/>
                </a:lnTo>
                <a:close/>
              </a:path>
            </a:pathLst>
          </a:custGeom>
          <a:blipFill>
            <a:blip r:embed="rId6"/>
            <a:stretch>
              <a:fillRect l="-3172" t="-2419" r="-2220" b="-2764"/>
            </a:stretch>
          </a:blipFill>
        </p:spPr>
      </p:sp>
      <p:sp>
        <p:nvSpPr>
          <p:cNvPr name="TextBox 6" id="6"/>
          <p:cNvSpPr txBox="true"/>
          <p:nvPr/>
        </p:nvSpPr>
        <p:spPr>
          <a:xfrm rot="0">
            <a:off x="4070092" y="15728"/>
            <a:ext cx="10147817" cy="1683043"/>
          </a:xfrm>
          <a:prstGeom prst="rect">
            <a:avLst/>
          </a:prstGeom>
        </p:spPr>
        <p:txBody>
          <a:bodyPr anchor="t" rtlCol="false" tIns="0" lIns="0" bIns="0" rIns="0">
            <a:spAutoFit/>
          </a:bodyPr>
          <a:lstStyle/>
          <a:p>
            <a:pPr algn="ctr">
              <a:lnSpc>
                <a:spcPts val="14262"/>
              </a:lnSpc>
              <a:spcBef>
                <a:spcPct val="0"/>
              </a:spcBef>
            </a:pPr>
            <a:r>
              <a:rPr lang="en-US" sz="8804">
                <a:solidFill>
                  <a:srgbClr val="F5A800"/>
                </a:solidFill>
                <a:latin typeface="Montserrat Ultra-Bold"/>
              </a:rPr>
              <a:t>CODE WEB - LED</a:t>
            </a:r>
          </a:p>
        </p:txBody>
      </p:sp>
      <p:sp>
        <p:nvSpPr>
          <p:cNvPr name="TextBox 7" id="7"/>
          <p:cNvSpPr txBox="true"/>
          <p:nvPr/>
        </p:nvSpPr>
        <p:spPr>
          <a:xfrm rot="0">
            <a:off x="7362675" y="9419716"/>
            <a:ext cx="2702048" cy="5638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File Led.ino</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3"/>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4" id="4"/>
          <p:cNvSpPr/>
          <p:nvPr/>
        </p:nvSpPr>
        <p:spPr>
          <a:xfrm flipH="false" flipV="false" rot="0">
            <a:off x="473058" y="2824069"/>
            <a:ext cx="7729664" cy="6077510"/>
          </a:xfrm>
          <a:custGeom>
            <a:avLst/>
            <a:gdLst/>
            <a:ahLst/>
            <a:cxnLst/>
            <a:rect r="r" b="b" t="t" l="l"/>
            <a:pathLst>
              <a:path h="6077510" w="7729664">
                <a:moveTo>
                  <a:pt x="0" y="0"/>
                </a:moveTo>
                <a:lnTo>
                  <a:pt x="7729664" y="0"/>
                </a:lnTo>
                <a:lnTo>
                  <a:pt x="7729664" y="6077510"/>
                </a:lnTo>
                <a:lnTo>
                  <a:pt x="0" y="6077510"/>
                </a:lnTo>
                <a:lnTo>
                  <a:pt x="0" y="0"/>
                </a:lnTo>
                <a:close/>
              </a:path>
            </a:pathLst>
          </a:custGeom>
          <a:blipFill>
            <a:blip r:embed="rId5"/>
            <a:stretch>
              <a:fillRect l="-4143" t="-5269" r="-3485" b="-5626"/>
            </a:stretch>
          </a:blipFill>
        </p:spPr>
      </p:sp>
      <p:sp>
        <p:nvSpPr>
          <p:cNvPr name="Freeform 5" id="5"/>
          <p:cNvSpPr/>
          <p:nvPr/>
        </p:nvSpPr>
        <p:spPr>
          <a:xfrm flipH="false" flipV="false" rot="0">
            <a:off x="8360378" y="3524379"/>
            <a:ext cx="9765697" cy="4676889"/>
          </a:xfrm>
          <a:custGeom>
            <a:avLst/>
            <a:gdLst/>
            <a:ahLst/>
            <a:cxnLst/>
            <a:rect r="r" b="b" t="t" l="l"/>
            <a:pathLst>
              <a:path h="4676889" w="9765697">
                <a:moveTo>
                  <a:pt x="0" y="0"/>
                </a:moveTo>
                <a:lnTo>
                  <a:pt x="9765697" y="0"/>
                </a:lnTo>
                <a:lnTo>
                  <a:pt x="9765697" y="4676889"/>
                </a:lnTo>
                <a:lnTo>
                  <a:pt x="0" y="4676889"/>
                </a:lnTo>
                <a:lnTo>
                  <a:pt x="0" y="0"/>
                </a:lnTo>
                <a:close/>
              </a:path>
            </a:pathLst>
          </a:custGeom>
          <a:blipFill>
            <a:blip r:embed="rId6"/>
            <a:stretch>
              <a:fillRect l="-4177" t="-9073" r="-4376" b="-9138"/>
            </a:stretch>
          </a:blipFill>
        </p:spPr>
      </p:sp>
      <p:sp>
        <p:nvSpPr>
          <p:cNvPr name="TextBox 6" id="6"/>
          <p:cNvSpPr txBox="true"/>
          <p:nvPr/>
        </p:nvSpPr>
        <p:spPr>
          <a:xfrm rot="0">
            <a:off x="4070092" y="15728"/>
            <a:ext cx="10147817" cy="1683043"/>
          </a:xfrm>
          <a:prstGeom prst="rect">
            <a:avLst/>
          </a:prstGeom>
        </p:spPr>
        <p:txBody>
          <a:bodyPr anchor="t" rtlCol="false" tIns="0" lIns="0" bIns="0" rIns="0">
            <a:spAutoFit/>
          </a:bodyPr>
          <a:lstStyle/>
          <a:p>
            <a:pPr algn="ctr">
              <a:lnSpc>
                <a:spcPts val="14262"/>
              </a:lnSpc>
              <a:spcBef>
                <a:spcPct val="0"/>
              </a:spcBef>
            </a:pPr>
            <a:r>
              <a:rPr lang="en-US" sz="8804">
                <a:solidFill>
                  <a:srgbClr val="F5A800"/>
                </a:solidFill>
                <a:latin typeface="Montserrat Ultra-Bold"/>
              </a:rPr>
              <a:t>CODE WEB - LED</a:t>
            </a:r>
          </a:p>
        </p:txBody>
      </p:sp>
      <p:sp>
        <p:nvSpPr>
          <p:cNvPr name="TextBox 7" id="7"/>
          <p:cNvSpPr txBox="true"/>
          <p:nvPr/>
        </p:nvSpPr>
        <p:spPr>
          <a:xfrm rot="0">
            <a:off x="7481971" y="9324466"/>
            <a:ext cx="3324058" cy="5638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File index.html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grpSp>
        <p:nvGrpSpPr>
          <p:cNvPr name="Group 4" id="4"/>
          <p:cNvGrpSpPr/>
          <p:nvPr/>
        </p:nvGrpSpPr>
        <p:grpSpPr>
          <a:xfrm rot="0">
            <a:off x="1028700" y="2073146"/>
            <a:ext cx="1581400" cy="158140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7" id="7"/>
          <p:cNvSpPr txBox="true"/>
          <p:nvPr/>
        </p:nvSpPr>
        <p:spPr>
          <a:xfrm rot="0">
            <a:off x="3096458" y="61658"/>
            <a:ext cx="12095084" cy="2011488"/>
          </a:xfrm>
          <a:prstGeom prst="rect">
            <a:avLst/>
          </a:prstGeom>
        </p:spPr>
        <p:txBody>
          <a:bodyPr anchor="t" rtlCol="false" tIns="0" lIns="0" bIns="0" rIns="0">
            <a:spAutoFit/>
          </a:bodyPr>
          <a:lstStyle/>
          <a:p>
            <a:pPr algn="ctr">
              <a:lnSpc>
                <a:spcPts val="17015"/>
              </a:lnSpc>
              <a:spcBef>
                <a:spcPct val="0"/>
              </a:spcBef>
            </a:pPr>
            <a:r>
              <a:rPr lang="en-US" sz="10503">
                <a:solidFill>
                  <a:srgbClr val="F5A800"/>
                </a:solidFill>
                <a:latin typeface="Montserrat Ultra-Bold"/>
              </a:rPr>
              <a:t>CÁCH LẮP MẠCH</a:t>
            </a:r>
          </a:p>
        </p:txBody>
      </p:sp>
      <p:sp>
        <p:nvSpPr>
          <p:cNvPr name="TextBox 8" id="8"/>
          <p:cNvSpPr txBox="true"/>
          <p:nvPr/>
        </p:nvSpPr>
        <p:spPr>
          <a:xfrm rot="0">
            <a:off x="2899446" y="2353629"/>
            <a:ext cx="7398124" cy="953760"/>
          </a:xfrm>
          <a:prstGeom prst="rect">
            <a:avLst/>
          </a:prstGeom>
        </p:spPr>
        <p:txBody>
          <a:bodyPr anchor="t" rtlCol="false" tIns="0" lIns="0" bIns="0" rIns="0">
            <a:spAutoFit/>
          </a:bodyPr>
          <a:lstStyle/>
          <a:p>
            <a:pPr algn="l" marL="0" indent="0" lvl="1">
              <a:lnSpc>
                <a:spcPts val="3857"/>
              </a:lnSpc>
              <a:spcBef>
                <a:spcPct val="0"/>
              </a:spcBef>
            </a:pPr>
            <a:r>
              <a:rPr lang="en-US" sz="2660" spc="71">
                <a:solidFill>
                  <a:srgbClr val="FFFFFF"/>
                </a:solidFill>
                <a:latin typeface="Montserrat Bold"/>
              </a:rPr>
              <a:t>ĐIỀU KHIỂN DHT KẾT HỢP ĐỘNG CƠ SERVO THÔNG WEB SỬ DỤNG ESP8266</a:t>
            </a:r>
          </a:p>
        </p:txBody>
      </p:sp>
      <p:sp>
        <p:nvSpPr>
          <p:cNvPr name="Freeform 9" id="9"/>
          <p:cNvSpPr/>
          <p:nvPr/>
        </p:nvSpPr>
        <p:spPr>
          <a:xfrm flipH="false" flipV="false" rot="0">
            <a:off x="1327302" y="2357182"/>
            <a:ext cx="984195" cy="1013329"/>
          </a:xfrm>
          <a:custGeom>
            <a:avLst/>
            <a:gdLst/>
            <a:ahLst/>
            <a:cxnLst/>
            <a:rect r="r" b="b" t="t" l="l"/>
            <a:pathLst>
              <a:path h="1013329" w="984195">
                <a:moveTo>
                  <a:pt x="0" y="0"/>
                </a:moveTo>
                <a:lnTo>
                  <a:pt x="984196" y="0"/>
                </a:lnTo>
                <a:lnTo>
                  <a:pt x="984196" y="1013329"/>
                </a:lnTo>
                <a:lnTo>
                  <a:pt x="0" y="1013329"/>
                </a:lnTo>
                <a:lnTo>
                  <a:pt x="0" y="0"/>
                </a:lnTo>
                <a:close/>
              </a:path>
            </a:pathLst>
          </a:custGeom>
          <a:blipFill>
            <a:blip r:embed="rId4"/>
            <a:stretch>
              <a:fillRect l="0" t="0" r="0" b="0"/>
            </a:stretch>
          </a:blipFill>
        </p:spPr>
      </p:sp>
      <p:sp>
        <p:nvSpPr>
          <p:cNvPr name="Freeform 10" id="10"/>
          <p:cNvSpPr/>
          <p:nvPr/>
        </p:nvSpPr>
        <p:spPr>
          <a:xfrm flipH="false" flipV="false" rot="-5400000">
            <a:off x="6105638" y="1318910"/>
            <a:ext cx="6076724" cy="10803066"/>
          </a:xfrm>
          <a:custGeom>
            <a:avLst/>
            <a:gdLst/>
            <a:ahLst/>
            <a:cxnLst/>
            <a:rect r="r" b="b" t="t" l="l"/>
            <a:pathLst>
              <a:path h="10803066" w="6076724">
                <a:moveTo>
                  <a:pt x="0" y="0"/>
                </a:moveTo>
                <a:lnTo>
                  <a:pt x="6076724" y="0"/>
                </a:lnTo>
                <a:lnTo>
                  <a:pt x="6076724" y="10803066"/>
                </a:lnTo>
                <a:lnTo>
                  <a:pt x="0" y="10803066"/>
                </a:lnTo>
                <a:lnTo>
                  <a:pt x="0" y="0"/>
                </a:lnTo>
                <a:close/>
              </a:path>
            </a:pathLst>
          </a:custGeom>
          <a:blipFill>
            <a:blip r:embed="rId5"/>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3"/>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4" id="4"/>
          <p:cNvSpPr/>
          <p:nvPr/>
        </p:nvSpPr>
        <p:spPr>
          <a:xfrm flipH="false" flipV="false" rot="0">
            <a:off x="2510450" y="1712158"/>
            <a:ext cx="5374506" cy="7546142"/>
          </a:xfrm>
          <a:custGeom>
            <a:avLst/>
            <a:gdLst/>
            <a:ahLst/>
            <a:cxnLst/>
            <a:rect r="r" b="b" t="t" l="l"/>
            <a:pathLst>
              <a:path h="7546142" w="5374506">
                <a:moveTo>
                  <a:pt x="0" y="0"/>
                </a:moveTo>
                <a:lnTo>
                  <a:pt x="5374506" y="0"/>
                </a:lnTo>
                <a:lnTo>
                  <a:pt x="5374506" y="7546142"/>
                </a:lnTo>
                <a:lnTo>
                  <a:pt x="0" y="7546142"/>
                </a:lnTo>
                <a:lnTo>
                  <a:pt x="0" y="0"/>
                </a:lnTo>
                <a:close/>
              </a:path>
            </a:pathLst>
          </a:custGeom>
          <a:blipFill>
            <a:blip r:embed="rId5"/>
            <a:stretch>
              <a:fillRect l="-4378" t="-3851" r="-4916" b="-4551"/>
            </a:stretch>
          </a:blipFill>
        </p:spPr>
      </p:sp>
      <p:sp>
        <p:nvSpPr>
          <p:cNvPr name="Freeform 5" id="5"/>
          <p:cNvSpPr/>
          <p:nvPr/>
        </p:nvSpPr>
        <p:spPr>
          <a:xfrm flipH="false" flipV="false" rot="0">
            <a:off x="9342783" y="1712158"/>
            <a:ext cx="6775861" cy="7546142"/>
          </a:xfrm>
          <a:custGeom>
            <a:avLst/>
            <a:gdLst/>
            <a:ahLst/>
            <a:cxnLst/>
            <a:rect r="r" b="b" t="t" l="l"/>
            <a:pathLst>
              <a:path h="7546142" w="6775861">
                <a:moveTo>
                  <a:pt x="0" y="0"/>
                </a:moveTo>
                <a:lnTo>
                  <a:pt x="6775861" y="0"/>
                </a:lnTo>
                <a:lnTo>
                  <a:pt x="6775861" y="7546142"/>
                </a:lnTo>
                <a:lnTo>
                  <a:pt x="0" y="7546142"/>
                </a:lnTo>
                <a:lnTo>
                  <a:pt x="0" y="0"/>
                </a:lnTo>
                <a:close/>
              </a:path>
            </a:pathLst>
          </a:custGeom>
          <a:blipFill>
            <a:blip r:embed="rId6"/>
            <a:stretch>
              <a:fillRect l="-3440" t="-3169" r="-4204" b="-3088"/>
            </a:stretch>
          </a:blipFill>
        </p:spPr>
      </p:sp>
      <p:sp>
        <p:nvSpPr>
          <p:cNvPr name="TextBox 6" id="6"/>
          <p:cNvSpPr txBox="true"/>
          <p:nvPr/>
        </p:nvSpPr>
        <p:spPr>
          <a:xfrm rot="0">
            <a:off x="527030" y="44303"/>
            <a:ext cx="17233940" cy="1525680"/>
          </a:xfrm>
          <a:prstGeom prst="rect">
            <a:avLst/>
          </a:prstGeom>
        </p:spPr>
        <p:txBody>
          <a:bodyPr anchor="t" rtlCol="false" tIns="0" lIns="0" bIns="0" rIns="0">
            <a:spAutoFit/>
          </a:bodyPr>
          <a:lstStyle/>
          <a:p>
            <a:pPr algn="ctr">
              <a:lnSpc>
                <a:spcPts val="12966"/>
              </a:lnSpc>
              <a:spcBef>
                <a:spcPct val="0"/>
              </a:spcBef>
            </a:pPr>
            <a:r>
              <a:rPr lang="en-US" sz="8004">
                <a:solidFill>
                  <a:srgbClr val="F5A800"/>
                </a:solidFill>
                <a:latin typeface="Montserrat Ultra-Bold"/>
              </a:rPr>
              <a:t>CODE WEB - LED - DHT - SERVO</a:t>
            </a:r>
          </a:p>
        </p:txBody>
      </p:sp>
      <p:sp>
        <p:nvSpPr>
          <p:cNvPr name="TextBox 7" id="7"/>
          <p:cNvSpPr txBox="true"/>
          <p:nvPr/>
        </p:nvSpPr>
        <p:spPr>
          <a:xfrm rot="0">
            <a:off x="7362675" y="9419716"/>
            <a:ext cx="2702048" cy="5638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File server.ino</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2317307"/>
            <a:ext cx="12174384" cy="6940993"/>
            <a:chOff x="0" y="0"/>
            <a:chExt cx="3206422" cy="1828081"/>
          </a:xfrm>
        </p:grpSpPr>
        <p:sp>
          <p:nvSpPr>
            <p:cNvPr name="Freeform 4" id="4"/>
            <p:cNvSpPr/>
            <p:nvPr/>
          </p:nvSpPr>
          <p:spPr>
            <a:xfrm flipH="false" flipV="false" rot="0">
              <a:off x="0" y="0"/>
              <a:ext cx="3206422" cy="1828081"/>
            </a:xfrm>
            <a:custGeom>
              <a:avLst/>
              <a:gdLst/>
              <a:ahLst/>
              <a:cxnLst/>
              <a:rect r="r" b="b" t="t" l="l"/>
              <a:pathLst>
                <a:path h="1828081" w="3206422">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206422" cy="192333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1809617" y="2065664"/>
            <a:ext cx="5768637" cy="8221336"/>
          </a:xfrm>
          <a:custGeom>
            <a:avLst/>
            <a:gdLst/>
            <a:ahLst/>
            <a:cxnLst/>
            <a:rect r="r" b="b" t="t" l="l"/>
            <a:pathLst>
              <a:path h="8221336" w="5768637">
                <a:moveTo>
                  <a:pt x="0" y="0"/>
                </a:moveTo>
                <a:lnTo>
                  <a:pt x="5768637" y="0"/>
                </a:lnTo>
                <a:lnTo>
                  <a:pt x="5768637" y="8221336"/>
                </a:lnTo>
                <a:lnTo>
                  <a:pt x="0" y="8221336"/>
                </a:lnTo>
                <a:lnTo>
                  <a:pt x="0" y="0"/>
                </a:lnTo>
                <a:close/>
              </a:path>
            </a:pathLst>
          </a:custGeom>
          <a:blipFill>
            <a:blip r:embed="rId3"/>
            <a:stretch>
              <a:fillRect l="0" t="0" r="0" b="0"/>
            </a:stretch>
          </a:blipFill>
        </p:spPr>
      </p:sp>
      <p:sp>
        <p:nvSpPr>
          <p:cNvPr name="Freeform 7" id="7"/>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4"/>
            <a:stretch>
              <a:fillRect l="0" t="0" r="-21630" b="-396940"/>
            </a:stretch>
          </a:blipFill>
        </p:spPr>
      </p:sp>
      <p:sp>
        <p:nvSpPr>
          <p:cNvPr name="TextBox 8" id="8"/>
          <p:cNvSpPr txBox="true"/>
          <p:nvPr/>
        </p:nvSpPr>
        <p:spPr>
          <a:xfrm rot="0">
            <a:off x="3424502" y="3634742"/>
            <a:ext cx="6303745" cy="4987020"/>
          </a:xfrm>
          <a:prstGeom prst="rect">
            <a:avLst/>
          </a:prstGeom>
        </p:spPr>
        <p:txBody>
          <a:bodyPr anchor="t" rtlCol="false" tIns="0" lIns="0" bIns="0" rIns="0">
            <a:spAutoFit/>
          </a:bodyPr>
          <a:lstStyle/>
          <a:p>
            <a:pPr marL="693954" indent="-346977" lvl="1">
              <a:lnSpc>
                <a:spcPts val="5014"/>
              </a:lnSpc>
              <a:buFont typeface="Arial"/>
              <a:buChar char="•"/>
            </a:pPr>
            <a:r>
              <a:rPr lang="en-US" sz="3214">
                <a:solidFill>
                  <a:srgbClr val="FFFFFF"/>
                </a:solidFill>
                <a:latin typeface="Montserrat"/>
              </a:rPr>
              <a:t>Lý thuyết:</a:t>
            </a:r>
          </a:p>
          <a:p>
            <a:pPr marL="1387908" indent="-462636" lvl="2">
              <a:lnSpc>
                <a:spcPts val="5014"/>
              </a:lnSpc>
              <a:buFont typeface="Arial"/>
              <a:buChar char="⚬"/>
            </a:pPr>
            <a:r>
              <a:rPr lang="en-US" sz="3214">
                <a:solidFill>
                  <a:srgbClr val="FFFFFF"/>
                </a:solidFill>
                <a:latin typeface="Montserrat"/>
              </a:rPr>
              <a:t>Tổng quan</a:t>
            </a:r>
          </a:p>
          <a:p>
            <a:pPr marL="1387908" indent="-462636" lvl="2">
              <a:lnSpc>
                <a:spcPts val="5014"/>
              </a:lnSpc>
              <a:buFont typeface="Arial"/>
              <a:buChar char="⚬"/>
            </a:pPr>
            <a:r>
              <a:rPr lang="en-US" sz="3214">
                <a:solidFill>
                  <a:srgbClr val="FFFFFF"/>
                </a:solidFill>
                <a:latin typeface="Montserrat"/>
              </a:rPr>
              <a:t>Nguyên lí hoạt động</a:t>
            </a:r>
          </a:p>
          <a:p>
            <a:pPr marL="693954" indent="-346977" lvl="1">
              <a:lnSpc>
                <a:spcPts val="5014"/>
              </a:lnSpc>
              <a:buFont typeface="Arial"/>
              <a:buChar char="•"/>
            </a:pPr>
            <a:r>
              <a:rPr lang="en-US" sz="3214">
                <a:solidFill>
                  <a:srgbClr val="FFFFFF"/>
                </a:solidFill>
                <a:latin typeface="Montserrat"/>
              </a:rPr>
              <a:t>Thực hành:</a:t>
            </a:r>
          </a:p>
          <a:p>
            <a:pPr marL="1387908" indent="-462636" lvl="2">
              <a:lnSpc>
                <a:spcPts val="5014"/>
              </a:lnSpc>
              <a:buFont typeface="Arial"/>
              <a:buChar char="⚬"/>
            </a:pPr>
            <a:r>
              <a:rPr lang="en-US" sz="3214">
                <a:solidFill>
                  <a:srgbClr val="FFFFFF"/>
                </a:solidFill>
                <a:latin typeface="Montserrat"/>
              </a:rPr>
              <a:t>Linh kiện chính</a:t>
            </a:r>
          </a:p>
          <a:p>
            <a:pPr marL="1387908" indent="-462636" lvl="2">
              <a:lnSpc>
                <a:spcPts val="5014"/>
              </a:lnSpc>
              <a:buFont typeface="Arial"/>
              <a:buChar char="⚬"/>
            </a:pPr>
            <a:r>
              <a:rPr lang="en-US" sz="3214">
                <a:solidFill>
                  <a:srgbClr val="FFFFFF"/>
                </a:solidFill>
                <a:latin typeface="Montserrat"/>
              </a:rPr>
              <a:t>Cách lắp mạch</a:t>
            </a:r>
          </a:p>
          <a:p>
            <a:pPr marL="1387908" indent="-462636" lvl="2">
              <a:lnSpc>
                <a:spcPts val="5014"/>
              </a:lnSpc>
              <a:buFont typeface="Arial"/>
              <a:buChar char="⚬"/>
            </a:pPr>
            <a:r>
              <a:rPr lang="en-US" sz="3214">
                <a:solidFill>
                  <a:srgbClr val="FFFFFF"/>
                </a:solidFill>
                <a:latin typeface="Montserrat"/>
              </a:rPr>
              <a:t>Thư viện cần thiết</a:t>
            </a:r>
          </a:p>
          <a:p>
            <a:pPr algn="l" marL="1387908" indent="-462636" lvl="2">
              <a:lnSpc>
                <a:spcPts val="5014"/>
              </a:lnSpc>
              <a:buFont typeface="Arial"/>
              <a:buChar char="⚬"/>
            </a:pPr>
            <a:r>
              <a:rPr lang="en-US" sz="3214">
                <a:solidFill>
                  <a:srgbClr val="FFFFFF"/>
                </a:solidFill>
                <a:latin typeface="Montserrat"/>
              </a:rPr>
              <a:t>Chương trình code </a:t>
            </a:r>
          </a:p>
        </p:txBody>
      </p:sp>
      <p:sp>
        <p:nvSpPr>
          <p:cNvPr name="TextBox 9" id="9"/>
          <p:cNvSpPr txBox="true"/>
          <p:nvPr/>
        </p:nvSpPr>
        <p:spPr>
          <a:xfrm rot="0">
            <a:off x="10059787" y="3634742"/>
            <a:ext cx="738209" cy="4987020"/>
          </a:xfrm>
          <a:prstGeom prst="rect">
            <a:avLst/>
          </a:prstGeom>
        </p:spPr>
        <p:txBody>
          <a:bodyPr anchor="t" rtlCol="false" tIns="0" lIns="0" bIns="0" rIns="0">
            <a:spAutoFit/>
          </a:bodyPr>
          <a:lstStyle/>
          <a:p>
            <a:pPr algn="r" marL="0" indent="0" lvl="0">
              <a:lnSpc>
                <a:spcPts val="5014"/>
              </a:lnSpc>
            </a:pPr>
            <a:r>
              <a:rPr lang="en-US" sz="3214" strike="noStrike" u="none">
                <a:solidFill>
                  <a:srgbClr val="FFFFFF"/>
                </a:solidFill>
                <a:latin typeface="Montserrat Bold"/>
              </a:rPr>
              <a:t>01</a:t>
            </a:r>
          </a:p>
          <a:p>
            <a:pPr algn="r" marL="0" indent="0" lvl="0">
              <a:lnSpc>
                <a:spcPts val="5014"/>
              </a:lnSpc>
            </a:pPr>
            <a:r>
              <a:rPr lang="en-US" sz="3214" strike="noStrike" u="none">
                <a:solidFill>
                  <a:srgbClr val="FFFFFF"/>
                </a:solidFill>
                <a:latin typeface="Montserrat Bold"/>
              </a:rPr>
              <a:t>02</a:t>
            </a:r>
          </a:p>
          <a:p>
            <a:pPr algn="r" marL="0" indent="0" lvl="0">
              <a:lnSpc>
                <a:spcPts val="5014"/>
              </a:lnSpc>
            </a:pPr>
            <a:r>
              <a:rPr lang="en-US" sz="3214" strike="noStrike" u="none">
                <a:solidFill>
                  <a:srgbClr val="FFFFFF"/>
                </a:solidFill>
                <a:latin typeface="Montserrat Bold"/>
              </a:rPr>
              <a:t>03</a:t>
            </a:r>
          </a:p>
          <a:p>
            <a:pPr algn="r" marL="0" indent="0" lvl="0">
              <a:lnSpc>
                <a:spcPts val="5014"/>
              </a:lnSpc>
            </a:pPr>
            <a:r>
              <a:rPr lang="en-US" sz="3214" strike="noStrike" u="none">
                <a:solidFill>
                  <a:srgbClr val="FFFFFF"/>
                </a:solidFill>
                <a:latin typeface="Montserrat Bold"/>
              </a:rPr>
              <a:t>04</a:t>
            </a:r>
          </a:p>
          <a:p>
            <a:pPr algn="r" marL="0" indent="0" lvl="0">
              <a:lnSpc>
                <a:spcPts val="5014"/>
              </a:lnSpc>
            </a:pPr>
            <a:r>
              <a:rPr lang="en-US" sz="3214" strike="noStrike" u="none">
                <a:solidFill>
                  <a:srgbClr val="FFFFFF"/>
                </a:solidFill>
                <a:latin typeface="Montserrat Bold"/>
              </a:rPr>
              <a:t>05</a:t>
            </a:r>
          </a:p>
          <a:p>
            <a:pPr algn="r" marL="0" indent="0" lvl="0">
              <a:lnSpc>
                <a:spcPts val="5014"/>
              </a:lnSpc>
            </a:pPr>
            <a:r>
              <a:rPr lang="en-US" sz="3214" strike="noStrike" u="none">
                <a:solidFill>
                  <a:srgbClr val="FFFFFF"/>
                </a:solidFill>
                <a:latin typeface="Montserrat Bold"/>
              </a:rPr>
              <a:t>06</a:t>
            </a:r>
          </a:p>
          <a:p>
            <a:pPr algn="r" marL="0" indent="0" lvl="0">
              <a:lnSpc>
                <a:spcPts val="5014"/>
              </a:lnSpc>
            </a:pPr>
            <a:r>
              <a:rPr lang="en-US" sz="3214" strike="noStrike" u="none">
                <a:solidFill>
                  <a:srgbClr val="FFFFFF"/>
                </a:solidFill>
                <a:latin typeface="Montserrat Bold"/>
              </a:rPr>
              <a:t>07</a:t>
            </a:r>
          </a:p>
          <a:p>
            <a:pPr algn="r" marL="0" indent="0" lvl="0">
              <a:lnSpc>
                <a:spcPts val="5014"/>
              </a:lnSpc>
            </a:pPr>
            <a:r>
              <a:rPr lang="en-US" sz="3214" strike="noStrike" u="none">
                <a:solidFill>
                  <a:srgbClr val="FFFFFF"/>
                </a:solidFill>
                <a:latin typeface="Montserrat Bold"/>
              </a:rPr>
              <a:t>08</a:t>
            </a:r>
          </a:p>
        </p:txBody>
      </p:sp>
      <p:sp>
        <p:nvSpPr>
          <p:cNvPr name="TextBox 10" id="10"/>
          <p:cNvSpPr txBox="true"/>
          <p:nvPr/>
        </p:nvSpPr>
        <p:spPr>
          <a:xfrm rot="0">
            <a:off x="3767621" y="2513000"/>
            <a:ext cx="11100914" cy="1226517"/>
          </a:xfrm>
          <a:prstGeom prst="rect">
            <a:avLst/>
          </a:prstGeom>
        </p:spPr>
        <p:txBody>
          <a:bodyPr anchor="t" rtlCol="false" tIns="0" lIns="0" bIns="0" rIns="0">
            <a:spAutoFit/>
          </a:bodyPr>
          <a:lstStyle/>
          <a:p>
            <a:pPr algn="l" marL="0" indent="0" lvl="0">
              <a:lnSpc>
                <a:spcPts val="10096"/>
              </a:lnSpc>
            </a:pPr>
            <a:r>
              <a:rPr lang="en-US" sz="7211">
                <a:solidFill>
                  <a:srgbClr val="FFFFFF"/>
                </a:solidFill>
                <a:latin typeface="Montserrat Bold"/>
              </a:rPr>
              <a:t>Mục lục</a:t>
            </a:r>
          </a:p>
        </p:txBody>
      </p:sp>
      <p:sp>
        <p:nvSpPr>
          <p:cNvPr name="Freeform 11" id="11"/>
          <p:cNvSpPr/>
          <p:nvPr/>
        </p:nvSpPr>
        <p:spPr>
          <a:xfrm flipH="false" flipV="false" rot="0">
            <a:off x="1194100" y="1077046"/>
            <a:ext cx="2230402" cy="2480521"/>
          </a:xfrm>
          <a:custGeom>
            <a:avLst/>
            <a:gdLst/>
            <a:ahLst/>
            <a:cxnLst/>
            <a:rect r="r" b="b" t="t" l="l"/>
            <a:pathLst>
              <a:path h="2480521" w="2230402">
                <a:moveTo>
                  <a:pt x="0" y="0"/>
                </a:moveTo>
                <a:lnTo>
                  <a:pt x="2230402" y="0"/>
                </a:lnTo>
                <a:lnTo>
                  <a:pt x="2230402" y="2480521"/>
                </a:lnTo>
                <a:lnTo>
                  <a:pt x="0" y="2480521"/>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4" id="4"/>
          <p:cNvSpPr/>
          <p:nvPr/>
        </p:nvSpPr>
        <p:spPr>
          <a:xfrm flipH="false" flipV="false" rot="0">
            <a:off x="4903522" y="1569983"/>
            <a:ext cx="7620354" cy="7823115"/>
          </a:xfrm>
          <a:custGeom>
            <a:avLst/>
            <a:gdLst/>
            <a:ahLst/>
            <a:cxnLst/>
            <a:rect r="r" b="b" t="t" l="l"/>
            <a:pathLst>
              <a:path h="7823115" w="7620354">
                <a:moveTo>
                  <a:pt x="0" y="0"/>
                </a:moveTo>
                <a:lnTo>
                  <a:pt x="7620354" y="0"/>
                </a:lnTo>
                <a:lnTo>
                  <a:pt x="7620354" y="7823115"/>
                </a:lnTo>
                <a:lnTo>
                  <a:pt x="0" y="7823115"/>
                </a:lnTo>
                <a:lnTo>
                  <a:pt x="0" y="0"/>
                </a:lnTo>
                <a:close/>
              </a:path>
            </a:pathLst>
          </a:custGeom>
          <a:blipFill>
            <a:blip r:embed="rId4"/>
            <a:stretch>
              <a:fillRect l="-3188" t="-3798" r="-3543" b="-3451"/>
            </a:stretch>
          </a:blipFill>
        </p:spPr>
      </p:sp>
      <p:sp>
        <p:nvSpPr>
          <p:cNvPr name="TextBox 5" id="5"/>
          <p:cNvSpPr txBox="true"/>
          <p:nvPr/>
        </p:nvSpPr>
        <p:spPr>
          <a:xfrm rot="0">
            <a:off x="527030" y="44303"/>
            <a:ext cx="17233940" cy="1525680"/>
          </a:xfrm>
          <a:prstGeom prst="rect">
            <a:avLst/>
          </a:prstGeom>
        </p:spPr>
        <p:txBody>
          <a:bodyPr anchor="t" rtlCol="false" tIns="0" lIns="0" bIns="0" rIns="0">
            <a:spAutoFit/>
          </a:bodyPr>
          <a:lstStyle/>
          <a:p>
            <a:pPr algn="ctr">
              <a:lnSpc>
                <a:spcPts val="12966"/>
              </a:lnSpc>
              <a:spcBef>
                <a:spcPct val="0"/>
              </a:spcBef>
            </a:pPr>
            <a:r>
              <a:rPr lang="en-US" sz="8004">
                <a:solidFill>
                  <a:srgbClr val="F5A800"/>
                </a:solidFill>
                <a:latin typeface="Montserrat Ultra-Bold"/>
              </a:rPr>
              <a:t>CODE WEB - LED - DHT - SERVO</a:t>
            </a:r>
          </a:p>
        </p:txBody>
      </p:sp>
      <p:sp>
        <p:nvSpPr>
          <p:cNvPr name="TextBox 6" id="6"/>
          <p:cNvSpPr txBox="true"/>
          <p:nvPr/>
        </p:nvSpPr>
        <p:spPr>
          <a:xfrm rot="0">
            <a:off x="7362675" y="9419716"/>
            <a:ext cx="2702048" cy="5638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File server.ino</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3"/>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4" id="4"/>
          <p:cNvSpPr/>
          <p:nvPr/>
        </p:nvSpPr>
        <p:spPr>
          <a:xfrm flipH="false" flipV="false" rot="0">
            <a:off x="1384503" y="1814826"/>
            <a:ext cx="7759497" cy="7278753"/>
          </a:xfrm>
          <a:custGeom>
            <a:avLst/>
            <a:gdLst/>
            <a:ahLst/>
            <a:cxnLst/>
            <a:rect r="r" b="b" t="t" l="l"/>
            <a:pathLst>
              <a:path h="7278753" w="7759497">
                <a:moveTo>
                  <a:pt x="0" y="0"/>
                </a:moveTo>
                <a:lnTo>
                  <a:pt x="7759497" y="0"/>
                </a:lnTo>
                <a:lnTo>
                  <a:pt x="7759497" y="7278753"/>
                </a:lnTo>
                <a:lnTo>
                  <a:pt x="0" y="7278753"/>
                </a:lnTo>
                <a:lnTo>
                  <a:pt x="0" y="0"/>
                </a:lnTo>
                <a:close/>
              </a:path>
            </a:pathLst>
          </a:custGeom>
          <a:blipFill>
            <a:blip r:embed="rId5"/>
            <a:stretch>
              <a:fillRect l="-3679" t="-4744" r="-4013" b="-4278"/>
            </a:stretch>
          </a:blipFill>
        </p:spPr>
      </p:sp>
      <p:sp>
        <p:nvSpPr>
          <p:cNvPr name="Freeform 5" id="5"/>
          <p:cNvSpPr/>
          <p:nvPr/>
        </p:nvSpPr>
        <p:spPr>
          <a:xfrm flipH="false" flipV="false" rot="0">
            <a:off x="9500288" y="1814826"/>
            <a:ext cx="7744301" cy="7278753"/>
          </a:xfrm>
          <a:custGeom>
            <a:avLst/>
            <a:gdLst/>
            <a:ahLst/>
            <a:cxnLst/>
            <a:rect r="r" b="b" t="t" l="l"/>
            <a:pathLst>
              <a:path h="7278753" w="7744301">
                <a:moveTo>
                  <a:pt x="0" y="0"/>
                </a:moveTo>
                <a:lnTo>
                  <a:pt x="7744301" y="0"/>
                </a:lnTo>
                <a:lnTo>
                  <a:pt x="7744301" y="7278753"/>
                </a:lnTo>
                <a:lnTo>
                  <a:pt x="0" y="7278753"/>
                </a:lnTo>
                <a:lnTo>
                  <a:pt x="0" y="0"/>
                </a:lnTo>
                <a:close/>
              </a:path>
            </a:pathLst>
          </a:custGeom>
          <a:blipFill>
            <a:blip r:embed="rId6"/>
            <a:stretch>
              <a:fillRect l="-3219" t="-3768" r="-3541" b="-3768"/>
            </a:stretch>
          </a:blipFill>
        </p:spPr>
      </p:sp>
      <p:sp>
        <p:nvSpPr>
          <p:cNvPr name="TextBox 6" id="6"/>
          <p:cNvSpPr txBox="true"/>
          <p:nvPr/>
        </p:nvSpPr>
        <p:spPr>
          <a:xfrm rot="0">
            <a:off x="7481971" y="9324466"/>
            <a:ext cx="3324058" cy="5638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File index.html</a:t>
            </a:r>
          </a:p>
        </p:txBody>
      </p:sp>
      <p:sp>
        <p:nvSpPr>
          <p:cNvPr name="TextBox 7" id="7"/>
          <p:cNvSpPr txBox="true"/>
          <p:nvPr/>
        </p:nvSpPr>
        <p:spPr>
          <a:xfrm rot="0">
            <a:off x="527030" y="44303"/>
            <a:ext cx="17233940" cy="1525680"/>
          </a:xfrm>
          <a:prstGeom prst="rect">
            <a:avLst/>
          </a:prstGeom>
        </p:spPr>
        <p:txBody>
          <a:bodyPr anchor="t" rtlCol="false" tIns="0" lIns="0" bIns="0" rIns="0">
            <a:spAutoFit/>
          </a:bodyPr>
          <a:lstStyle/>
          <a:p>
            <a:pPr algn="ctr">
              <a:lnSpc>
                <a:spcPts val="12966"/>
              </a:lnSpc>
              <a:spcBef>
                <a:spcPct val="0"/>
              </a:spcBef>
            </a:pPr>
            <a:r>
              <a:rPr lang="en-US" sz="8004">
                <a:solidFill>
                  <a:srgbClr val="F5A800"/>
                </a:solidFill>
                <a:latin typeface="Montserrat Ultra-Bold"/>
              </a:rPr>
              <a:t>CODE WEB - LED - DHT - SERVO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4" id="4"/>
          <p:cNvSpPr/>
          <p:nvPr/>
        </p:nvSpPr>
        <p:spPr>
          <a:xfrm flipH="false" flipV="false" rot="0">
            <a:off x="3987016" y="1818780"/>
            <a:ext cx="10313968" cy="7439520"/>
          </a:xfrm>
          <a:custGeom>
            <a:avLst/>
            <a:gdLst/>
            <a:ahLst/>
            <a:cxnLst/>
            <a:rect r="r" b="b" t="t" l="l"/>
            <a:pathLst>
              <a:path h="7439520" w="10313968">
                <a:moveTo>
                  <a:pt x="0" y="0"/>
                </a:moveTo>
                <a:lnTo>
                  <a:pt x="10313968" y="0"/>
                </a:lnTo>
                <a:lnTo>
                  <a:pt x="10313968" y="7439520"/>
                </a:lnTo>
                <a:lnTo>
                  <a:pt x="0" y="7439520"/>
                </a:lnTo>
                <a:lnTo>
                  <a:pt x="0" y="0"/>
                </a:lnTo>
                <a:close/>
              </a:path>
            </a:pathLst>
          </a:custGeom>
          <a:blipFill>
            <a:blip r:embed="rId4"/>
            <a:stretch>
              <a:fillRect l="-3567" t="-4945" r="-3841" b="-4945"/>
            </a:stretch>
          </a:blipFill>
        </p:spPr>
      </p:sp>
      <p:sp>
        <p:nvSpPr>
          <p:cNvPr name="TextBox 5" id="5"/>
          <p:cNvSpPr txBox="true"/>
          <p:nvPr/>
        </p:nvSpPr>
        <p:spPr>
          <a:xfrm rot="0">
            <a:off x="7481971" y="9324466"/>
            <a:ext cx="3324058" cy="563880"/>
          </a:xfrm>
          <a:prstGeom prst="rect">
            <a:avLst/>
          </a:prstGeom>
        </p:spPr>
        <p:txBody>
          <a:bodyPr anchor="t" rtlCol="false" tIns="0" lIns="0" bIns="0" rIns="0">
            <a:spAutoFit/>
          </a:bodyPr>
          <a:lstStyle/>
          <a:p>
            <a:pPr algn="ctr">
              <a:lnSpc>
                <a:spcPts val="4860"/>
              </a:lnSpc>
            </a:pPr>
            <a:r>
              <a:rPr lang="en-US" sz="3000">
                <a:solidFill>
                  <a:srgbClr val="FFFFFF"/>
                </a:solidFill>
                <a:latin typeface="Montserrat Medium"/>
              </a:rPr>
              <a:t>File index.html</a:t>
            </a:r>
          </a:p>
        </p:txBody>
      </p:sp>
      <p:sp>
        <p:nvSpPr>
          <p:cNvPr name="TextBox 6" id="6"/>
          <p:cNvSpPr txBox="true"/>
          <p:nvPr/>
        </p:nvSpPr>
        <p:spPr>
          <a:xfrm rot="0">
            <a:off x="527030" y="44303"/>
            <a:ext cx="17233940" cy="1525680"/>
          </a:xfrm>
          <a:prstGeom prst="rect">
            <a:avLst/>
          </a:prstGeom>
        </p:spPr>
        <p:txBody>
          <a:bodyPr anchor="t" rtlCol="false" tIns="0" lIns="0" bIns="0" rIns="0">
            <a:spAutoFit/>
          </a:bodyPr>
          <a:lstStyle/>
          <a:p>
            <a:pPr algn="ctr">
              <a:lnSpc>
                <a:spcPts val="12966"/>
              </a:lnSpc>
              <a:spcBef>
                <a:spcPct val="0"/>
              </a:spcBef>
            </a:pPr>
            <a:r>
              <a:rPr lang="en-US" sz="8004">
                <a:solidFill>
                  <a:srgbClr val="F5A800"/>
                </a:solidFill>
                <a:latin typeface="Montserrat Ultra-Bold"/>
              </a:rPr>
              <a:t>CODE WEB - LED - DHT - SERVO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500633" y="3194186"/>
            <a:ext cx="9978254" cy="4784883"/>
            <a:chOff x="0" y="0"/>
            <a:chExt cx="2951125" cy="1415156"/>
          </a:xfrm>
        </p:grpSpPr>
        <p:sp>
          <p:nvSpPr>
            <p:cNvPr name="Freeform 4" id="4"/>
            <p:cNvSpPr/>
            <p:nvPr/>
          </p:nvSpPr>
          <p:spPr>
            <a:xfrm flipH="false" flipV="false" rot="0">
              <a:off x="0" y="0"/>
              <a:ext cx="2951125" cy="1415156"/>
            </a:xfrm>
            <a:custGeom>
              <a:avLst/>
              <a:gdLst/>
              <a:ahLst/>
              <a:cxnLst/>
              <a:rect r="r" b="b" t="t" l="l"/>
              <a:pathLst>
                <a:path h="1415156" w="2951125">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951125" cy="151040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6" id="6"/>
          <p:cNvSpPr/>
          <p:nvPr/>
        </p:nvSpPr>
        <p:spPr>
          <a:xfrm>
            <a:off x="1927110" y="6841917"/>
            <a:ext cx="9118141" cy="0"/>
          </a:xfrm>
          <a:prstGeom prst="line">
            <a:avLst/>
          </a:prstGeom>
          <a:ln cap="flat" w="66675">
            <a:solidFill>
              <a:srgbClr val="FFFFFF"/>
            </a:solidFill>
            <a:prstDash val="solid"/>
            <a:headEnd type="oval" len="lg" w="lg"/>
            <a:tailEnd type="oval" len="lg" w="lg"/>
          </a:ln>
        </p:spPr>
      </p:sp>
      <p:sp>
        <p:nvSpPr>
          <p:cNvPr name="Freeform 7" id="7"/>
          <p:cNvSpPr/>
          <p:nvPr/>
        </p:nvSpPr>
        <p:spPr>
          <a:xfrm flipH="false" flipV="false" rot="0">
            <a:off x="10536717" y="1470421"/>
            <a:ext cx="7345093" cy="10027430"/>
          </a:xfrm>
          <a:custGeom>
            <a:avLst/>
            <a:gdLst/>
            <a:ahLst/>
            <a:cxnLst/>
            <a:rect r="r" b="b" t="t" l="l"/>
            <a:pathLst>
              <a:path h="10027430" w="7345093">
                <a:moveTo>
                  <a:pt x="0" y="0"/>
                </a:moveTo>
                <a:lnTo>
                  <a:pt x="7345093" y="0"/>
                </a:lnTo>
                <a:lnTo>
                  <a:pt x="7345093" y="10027430"/>
                </a:lnTo>
                <a:lnTo>
                  <a:pt x="0" y="10027430"/>
                </a:lnTo>
                <a:lnTo>
                  <a:pt x="0" y="0"/>
                </a:lnTo>
                <a:close/>
              </a:path>
            </a:pathLst>
          </a:custGeom>
          <a:blipFill>
            <a:blip r:embed="rId3"/>
            <a:stretch>
              <a:fillRect l="0" t="0" r="0" b="0"/>
            </a:stretch>
          </a:blipFill>
        </p:spPr>
      </p:sp>
      <p:sp>
        <p:nvSpPr>
          <p:cNvPr name="Freeform 8" id="8"/>
          <p:cNvSpPr/>
          <p:nvPr/>
        </p:nvSpPr>
        <p:spPr>
          <a:xfrm flipH="false" flipV="false" rot="0">
            <a:off x="645336" y="1524644"/>
            <a:ext cx="3334910" cy="3339083"/>
          </a:xfrm>
          <a:custGeom>
            <a:avLst/>
            <a:gdLst/>
            <a:ahLst/>
            <a:cxnLst/>
            <a:rect r="r" b="b" t="t" l="l"/>
            <a:pathLst>
              <a:path h="3339083" w="3334910">
                <a:moveTo>
                  <a:pt x="0" y="0"/>
                </a:moveTo>
                <a:lnTo>
                  <a:pt x="3334909" y="0"/>
                </a:lnTo>
                <a:lnTo>
                  <a:pt x="3334909" y="3339084"/>
                </a:lnTo>
                <a:lnTo>
                  <a:pt x="0" y="3339084"/>
                </a:lnTo>
                <a:lnTo>
                  <a:pt x="0" y="0"/>
                </a:lnTo>
                <a:close/>
              </a:path>
            </a:pathLst>
          </a:custGeom>
          <a:blipFill>
            <a:blip r:embed="rId4"/>
            <a:stretch>
              <a:fillRect l="0" t="0" r="0" b="0"/>
            </a:stretch>
          </a:blipFill>
        </p:spPr>
      </p:sp>
      <p:sp>
        <p:nvSpPr>
          <p:cNvPr name="Freeform 9" id="9"/>
          <p:cNvSpPr/>
          <p:nvPr/>
        </p:nvSpPr>
        <p:spPr>
          <a:xfrm flipH="false" flipV="false" rot="-5400000">
            <a:off x="7610259" y="7659774"/>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TextBox 10" id="10"/>
          <p:cNvSpPr txBox="true"/>
          <p:nvPr/>
        </p:nvSpPr>
        <p:spPr>
          <a:xfrm rot="0">
            <a:off x="2150151" y="4759403"/>
            <a:ext cx="8679219" cy="1627875"/>
          </a:xfrm>
          <a:prstGeom prst="rect">
            <a:avLst/>
          </a:prstGeom>
        </p:spPr>
        <p:txBody>
          <a:bodyPr anchor="t" rtlCol="false" tIns="0" lIns="0" bIns="0" rIns="0">
            <a:spAutoFit/>
          </a:bodyPr>
          <a:lstStyle/>
          <a:p>
            <a:pPr algn="ctr" marL="0" indent="0" lvl="0">
              <a:lnSpc>
                <a:spcPts val="13321"/>
              </a:lnSpc>
              <a:spcBef>
                <a:spcPct val="0"/>
              </a:spcBef>
            </a:pPr>
            <a:r>
              <a:rPr lang="en-US" sz="9515">
                <a:solidFill>
                  <a:srgbClr val="FFFFFF"/>
                </a:solidFill>
                <a:latin typeface="Montserrat Bold"/>
              </a:rPr>
              <a:t>T</a:t>
            </a:r>
            <a:r>
              <a:rPr lang="en-US" sz="9515" strike="noStrike" u="none">
                <a:solidFill>
                  <a:srgbClr val="FFFFFF"/>
                </a:solidFill>
                <a:latin typeface="Montserrat Bold"/>
              </a:rPr>
              <a:t>hank You!</a:t>
            </a:r>
          </a:p>
        </p:txBody>
      </p:sp>
      <p:sp>
        <p:nvSpPr>
          <p:cNvPr name="TextBox 11" id="11"/>
          <p:cNvSpPr txBox="true"/>
          <p:nvPr/>
        </p:nvSpPr>
        <p:spPr>
          <a:xfrm rot="0">
            <a:off x="6022544" y="3683323"/>
            <a:ext cx="2007061" cy="833827"/>
          </a:xfrm>
          <a:prstGeom prst="rect">
            <a:avLst/>
          </a:prstGeom>
        </p:spPr>
        <p:txBody>
          <a:bodyPr anchor="t" rtlCol="false" tIns="0" lIns="0" bIns="0" rIns="0">
            <a:spAutoFit/>
          </a:bodyPr>
          <a:lstStyle/>
          <a:p>
            <a:pPr>
              <a:lnSpc>
                <a:spcPts val="3391"/>
              </a:lnSpc>
            </a:pPr>
            <a:r>
              <a:rPr lang="en-US" sz="2422" spc="-48">
                <a:solidFill>
                  <a:srgbClr val="FFFFFF"/>
                </a:solidFill>
                <a:latin typeface="Montserrat"/>
              </a:rPr>
              <a:t>Studio Shodwe</a:t>
            </a:r>
          </a:p>
        </p:txBody>
      </p:sp>
      <p:sp>
        <p:nvSpPr>
          <p:cNvPr name="Freeform 12" id="12"/>
          <p:cNvSpPr/>
          <p:nvPr/>
        </p:nvSpPr>
        <p:spPr>
          <a:xfrm flipH="false" flipV="false" rot="5400000">
            <a:off x="10413250" y="-1799342"/>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Freeform 13" id="13"/>
          <p:cNvSpPr/>
          <p:nvPr/>
        </p:nvSpPr>
        <p:spPr>
          <a:xfrm flipH="false" flipV="false" rot="0">
            <a:off x="5067705" y="3721423"/>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274283" y="3953706"/>
            <a:ext cx="7677177" cy="4194416"/>
          </a:xfrm>
          <a:custGeom>
            <a:avLst/>
            <a:gdLst/>
            <a:ahLst/>
            <a:cxnLst/>
            <a:rect r="r" b="b" t="t" l="l"/>
            <a:pathLst>
              <a:path h="4194416" w="7677177">
                <a:moveTo>
                  <a:pt x="0" y="0"/>
                </a:moveTo>
                <a:lnTo>
                  <a:pt x="7677177" y="0"/>
                </a:lnTo>
                <a:lnTo>
                  <a:pt x="7677177" y="4194416"/>
                </a:lnTo>
                <a:lnTo>
                  <a:pt x="0" y="4194416"/>
                </a:lnTo>
                <a:lnTo>
                  <a:pt x="0" y="0"/>
                </a:lnTo>
                <a:close/>
              </a:path>
            </a:pathLst>
          </a:custGeom>
          <a:blipFill>
            <a:blip r:embed="rId2"/>
            <a:stretch>
              <a:fillRect l="0" t="-54853" r="0" b="-28179"/>
            </a:stretch>
          </a:blipFill>
        </p:spPr>
      </p:sp>
      <p:sp>
        <p:nvSpPr>
          <p:cNvPr name="TextBox 3" id="3"/>
          <p:cNvSpPr txBox="true"/>
          <p:nvPr/>
        </p:nvSpPr>
        <p:spPr>
          <a:xfrm rot="0">
            <a:off x="4483362" y="793023"/>
            <a:ext cx="9600271" cy="2194854"/>
          </a:xfrm>
          <a:prstGeom prst="rect">
            <a:avLst/>
          </a:prstGeom>
        </p:spPr>
        <p:txBody>
          <a:bodyPr anchor="t" rtlCol="false" tIns="0" lIns="0" bIns="0" rIns="0">
            <a:spAutoFit/>
          </a:bodyPr>
          <a:lstStyle/>
          <a:p>
            <a:pPr algn="ctr">
              <a:lnSpc>
                <a:spcPts val="18635"/>
              </a:lnSpc>
              <a:spcBef>
                <a:spcPct val="0"/>
              </a:spcBef>
            </a:pPr>
            <a:r>
              <a:rPr lang="en-US" sz="11503">
                <a:solidFill>
                  <a:srgbClr val="F5A800"/>
                </a:solidFill>
                <a:latin typeface="Montserrat Ultra-Bold"/>
              </a:rPr>
              <a:t>TỔNG QUAN</a:t>
            </a:r>
          </a:p>
        </p:txBody>
      </p:sp>
      <p:sp>
        <p:nvSpPr>
          <p:cNvPr name="TextBox 4" id="4"/>
          <p:cNvSpPr txBox="true"/>
          <p:nvPr/>
        </p:nvSpPr>
        <p:spPr>
          <a:xfrm rot="0">
            <a:off x="8951460" y="3578224"/>
            <a:ext cx="8529031" cy="4831080"/>
          </a:xfrm>
          <a:prstGeom prst="rect">
            <a:avLst/>
          </a:prstGeom>
        </p:spPr>
        <p:txBody>
          <a:bodyPr anchor="t" rtlCol="false" tIns="0" lIns="0" bIns="0" rIns="0">
            <a:spAutoFit/>
          </a:bodyPr>
          <a:lstStyle/>
          <a:p>
            <a:pPr algn="just">
              <a:lnSpc>
                <a:spcPts val="4860"/>
              </a:lnSpc>
              <a:spcBef>
                <a:spcPct val="0"/>
              </a:spcBef>
            </a:pPr>
            <a:r>
              <a:rPr lang="en-US" sz="3000">
                <a:solidFill>
                  <a:srgbClr val="FFFFFF"/>
                </a:solidFill>
                <a:latin typeface="Montserrat Medium"/>
              </a:rPr>
              <a:t>ESP8266 là một vi mạch thông minh  có khả năng kết nối mạng Wi-Fi, và nó thường được sử dụng trong các dự án IoT . </a:t>
            </a:r>
          </a:p>
          <a:p>
            <a:pPr algn="just">
              <a:lnSpc>
                <a:spcPts val="4860"/>
              </a:lnSpc>
              <a:spcBef>
                <a:spcPct val="0"/>
              </a:spcBef>
            </a:pPr>
          </a:p>
          <a:p>
            <a:pPr algn="just">
              <a:lnSpc>
                <a:spcPts val="4860"/>
              </a:lnSpc>
              <a:spcBef>
                <a:spcPct val="0"/>
              </a:spcBef>
            </a:pPr>
            <a:r>
              <a:rPr lang="en-US" sz="3000">
                <a:solidFill>
                  <a:srgbClr val="FFFFFF"/>
                </a:solidFill>
                <a:latin typeface="Montserrat Medium"/>
              </a:rPr>
              <a:t>Khi được sử dụng với Arduino, ESP8266 mở rộng khả năng kết nối mạng Wi-Fi cho Arduino và cung cấp khả năng truyền thông không dây.</a:t>
            </a:r>
          </a:p>
        </p:txBody>
      </p:sp>
      <p:sp>
        <p:nvSpPr>
          <p:cNvPr name="Freeform 5" id="5"/>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3"/>
            <a:stretch>
              <a:fillRect l="0" t="0" r="-21630" b="-396940"/>
            </a:stretch>
          </a:blipFill>
        </p:spPr>
      </p:sp>
      <p:sp>
        <p:nvSpPr>
          <p:cNvPr name="Freeform 6" id="6"/>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53551" y="733272"/>
            <a:ext cx="9657676" cy="8840156"/>
            <a:chOff x="0" y="0"/>
            <a:chExt cx="2543586" cy="2328272"/>
          </a:xfrm>
        </p:grpSpPr>
        <p:sp>
          <p:nvSpPr>
            <p:cNvPr name="Freeform 4" id="4"/>
            <p:cNvSpPr/>
            <p:nvPr/>
          </p:nvSpPr>
          <p:spPr>
            <a:xfrm flipH="false" flipV="false" rot="0">
              <a:off x="0" y="0"/>
              <a:ext cx="2543586" cy="2328272"/>
            </a:xfrm>
            <a:custGeom>
              <a:avLst/>
              <a:gdLst/>
              <a:ahLst/>
              <a:cxnLst/>
              <a:rect r="r" b="b" t="t" l="l"/>
              <a:pathLst>
                <a:path h="2328272" w="2543586">
                  <a:moveTo>
                    <a:pt x="47296" y="0"/>
                  </a:moveTo>
                  <a:lnTo>
                    <a:pt x="2496289" y="0"/>
                  </a:lnTo>
                  <a:cubicBezTo>
                    <a:pt x="2522410" y="0"/>
                    <a:pt x="2543586" y="21175"/>
                    <a:pt x="2543586" y="47296"/>
                  </a:cubicBezTo>
                  <a:lnTo>
                    <a:pt x="2543586" y="2280975"/>
                  </a:lnTo>
                  <a:cubicBezTo>
                    <a:pt x="2543586" y="2293519"/>
                    <a:pt x="2538603" y="2305549"/>
                    <a:pt x="2529733" y="2314419"/>
                  </a:cubicBezTo>
                  <a:cubicBezTo>
                    <a:pt x="2520863" y="2323289"/>
                    <a:pt x="2508833" y="2328272"/>
                    <a:pt x="2496289" y="2328272"/>
                  </a:cubicBezTo>
                  <a:lnTo>
                    <a:pt x="47296" y="2328272"/>
                  </a:lnTo>
                  <a:cubicBezTo>
                    <a:pt x="34753" y="2328272"/>
                    <a:pt x="22723" y="2323289"/>
                    <a:pt x="13853" y="2314419"/>
                  </a:cubicBezTo>
                  <a:cubicBezTo>
                    <a:pt x="4983" y="2305549"/>
                    <a:pt x="0" y="2293519"/>
                    <a:pt x="0" y="2280975"/>
                  </a:cubicBezTo>
                  <a:lnTo>
                    <a:pt x="0" y="47296"/>
                  </a:lnTo>
                  <a:cubicBezTo>
                    <a:pt x="0" y="34753"/>
                    <a:pt x="4983" y="22723"/>
                    <a:pt x="13853" y="13853"/>
                  </a:cubicBezTo>
                  <a:cubicBezTo>
                    <a:pt x="22723" y="4983"/>
                    <a:pt x="34753" y="0"/>
                    <a:pt x="47296"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2543586" cy="2423522"/>
            </a:xfrm>
            <a:prstGeom prst="rect">
              <a:avLst/>
            </a:prstGeom>
          </p:spPr>
          <p:txBody>
            <a:bodyPr anchor="ctr" rtlCol="false" tIns="50800" lIns="50800" bIns="50800" rIns="50800"/>
            <a:lstStyle/>
            <a:p>
              <a:pPr algn="ctr">
                <a:lnSpc>
                  <a:spcPts val="3706"/>
                </a:lnSpc>
              </a:pPr>
            </a:p>
          </p:txBody>
        </p:sp>
      </p:grpSp>
      <p:sp>
        <p:nvSpPr>
          <p:cNvPr name="TextBox 6" id="6"/>
          <p:cNvSpPr txBox="true"/>
          <p:nvPr/>
        </p:nvSpPr>
        <p:spPr>
          <a:xfrm rot="0">
            <a:off x="1998777" y="5851204"/>
            <a:ext cx="7529849" cy="1274128"/>
          </a:xfrm>
          <a:prstGeom prst="rect">
            <a:avLst/>
          </a:prstGeom>
        </p:spPr>
        <p:txBody>
          <a:bodyPr anchor="t" rtlCol="false" tIns="0" lIns="0" bIns="0" rIns="0">
            <a:spAutoFit/>
          </a:bodyPr>
          <a:lstStyle/>
          <a:p>
            <a:pPr>
              <a:lnSpc>
                <a:spcPts val="8543"/>
              </a:lnSpc>
            </a:pPr>
            <a:r>
              <a:rPr lang="en-US" sz="11865">
                <a:solidFill>
                  <a:srgbClr val="FFFFFF"/>
                </a:solidFill>
                <a:latin typeface="Montserrat Bold"/>
              </a:rPr>
              <a:t>Project</a:t>
            </a:r>
          </a:p>
        </p:txBody>
      </p:sp>
      <p:sp>
        <p:nvSpPr>
          <p:cNvPr name="Freeform 7" id="7"/>
          <p:cNvSpPr/>
          <p:nvPr/>
        </p:nvSpPr>
        <p:spPr>
          <a:xfrm flipH="false" flipV="false" rot="0">
            <a:off x="8938823" y="1602263"/>
            <a:ext cx="8320477" cy="11093969"/>
          </a:xfrm>
          <a:custGeom>
            <a:avLst/>
            <a:gdLst/>
            <a:ahLst/>
            <a:cxnLst/>
            <a:rect r="r" b="b" t="t" l="l"/>
            <a:pathLst>
              <a:path h="11093969" w="8320477">
                <a:moveTo>
                  <a:pt x="0" y="0"/>
                </a:moveTo>
                <a:lnTo>
                  <a:pt x="8320477" y="0"/>
                </a:lnTo>
                <a:lnTo>
                  <a:pt x="8320477" y="11093968"/>
                </a:lnTo>
                <a:lnTo>
                  <a:pt x="0" y="11093968"/>
                </a:lnTo>
                <a:lnTo>
                  <a:pt x="0" y="0"/>
                </a:lnTo>
                <a:close/>
              </a:path>
            </a:pathLst>
          </a:custGeom>
          <a:blipFill>
            <a:blip r:embed="rId3"/>
            <a:stretch>
              <a:fillRect l="0" t="0" r="0" b="0"/>
            </a:stretch>
          </a:blipFill>
        </p:spPr>
      </p:sp>
      <p:sp>
        <p:nvSpPr>
          <p:cNvPr name="Freeform 8" id="8"/>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4"/>
            <a:stretch>
              <a:fillRect l="-321036" t="0" r="0" b="-144015"/>
            </a:stretch>
          </a:blipFill>
        </p:spPr>
      </p:sp>
      <p:sp>
        <p:nvSpPr>
          <p:cNvPr name="Freeform 9" id="9"/>
          <p:cNvSpPr/>
          <p:nvPr/>
        </p:nvSpPr>
        <p:spPr>
          <a:xfrm flipH="false" flipV="false" rot="0">
            <a:off x="8383173" y="292042"/>
            <a:ext cx="3280331" cy="3284437"/>
          </a:xfrm>
          <a:custGeom>
            <a:avLst/>
            <a:gdLst/>
            <a:ahLst/>
            <a:cxnLst/>
            <a:rect r="r" b="b" t="t" l="l"/>
            <a:pathLst>
              <a:path h="3284437" w="3280331">
                <a:moveTo>
                  <a:pt x="0" y="0"/>
                </a:moveTo>
                <a:lnTo>
                  <a:pt x="3280331" y="0"/>
                </a:lnTo>
                <a:lnTo>
                  <a:pt x="3280331" y="3284437"/>
                </a:lnTo>
                <a:lnTo>
                  <a:pt x="0" y="3284437"/>
                </a:lnTo>
                <a:lnTo>
                  <a:pt x="0" y="0"/>
                </a:lnTo>
                <a:close/>
              </a:path>
            </a:pathLst>
          </a:custGeom>
          <a:blipFill>
            <a:blip r:embed="rId5"/>
            <a:stretch>
              <a:fillRect l="0" t="0" r="0" b="0"/>
            </a:stretch>
          </a:blipFill>
        </p:spPr>
      </p:sp>
      <p:sp>
        <p:nvSpPr>
          <p:cNvPr name="Freeform 10" id="10"/>
          <p:cNvSpPr/>
          <p:nvPr/>
        </p:nvSpPr>
        <p:spPr>
          <a:xfrm flipH="false" flipV="false" rot="0">
            <a:off x="-274112" y="7003875"/>
            <a:ext cx="1302812" cy="2254425"/>
          </a:xfrm>
          <a:custGeom>
            <a:avLst/>
            <a:gdLst/>
            <a:ahLst/>
            <a:cxnLst/>
            <a:rect r="r" b="b" t="t" l="l"/>
            <a:pathLst>
              <a:path h="2254425" w="1302812">
                <a:moveTo>
                  <a:pt x="0" y="0"/>
                </a:moveTo>
                <a:lnTo>
                  <a:pt x="1302812" y="0"/>
                </a:lnTo>
                <a:lnTo>
                  <a:pt x="1302812" y="2254425"/>
                </a:lnTo>
                <a:lnTo>
                  <a:pt x="0" y="2254425"/>
                </a:lnTo>
                <a:lnTo>
                  <a:pt x="0" y="0"/>
                </a:lnTo>
                <a:close/>
              </a:path>
            </a:pathLst>
          </a:custGeom>
          <a:blipFill>
            <a:blip r:embed="rId6"/>
            <a:stretch>
              <a:fillRect l="-236784" t="-125652" r="0" b="0"/>
            </a:stretch>
          </a:blipFill>
        </p:spPr>
      </p:sp>
      <p:sp>
        <p:nvSpPr>
          <p:cNvPr name="TextBox 11" id="11"/>
          <p:cNvSpPr txBox="true"/>
          <p:nvPr/>
        </p:nvSpPr>
        <p:spPr>
          <a:xfrm rot="0">
            <a:off x="2023959" y="7508167"/>
            <a:ext cx="5737934" cy="438677"/>
          </a:xfrm>
          <a:prstGeom prst="rect">
            <a:avLst/>
          </a:prstGeom>
        </p:spPr>
        <p:txBody>
          <a:bodyPr anchor="t" rtlCol="false" tIns="0" lIns="0" bIns="0" rIns="0">
            <a:spAutoFit/>
          </a:bodyPr>
          <a:lstStyle/>
          <a:p>
            <a:pPr>
              <a:lnSpc>
                <a:spcPts val="3645"/>
              </a:lnSpc>
            </a:pPr>
            <a:r>
              <a:rPr lang="en-US" sz="2604">
                <a:solidFill>
                  <a:srgbClr val="FFFFFF"/>
                </a:solidFill>
                <a:latin typeface="Montserrat Medium"/>
              </a:rPr>
              <a:t>By Alexander Aronowitz</a:t>
            </a:r>
          </a:p>
        </p:txBody>
      </p:sp>
      <p:sp>
        <p:nvSpPr>
          <p:cNvPr name="TextBox 12" id="12"/>
          <p:cNvSpPr txBox="true"/>
          <p:nvPr/>
        </p:nvSpPr>
        <p:spPr>
          <a:xfrm rot="0">
            <a:off x="2020996" y="2769152"/>
            <a:ext cx="7037073" cy="2547344"/>
          </a:xfrm>
          <a:prstGeom prst="rect">
            <a:avLst/>
          </a:prstGeom>
        </p:spPr>
        <p:txBody>
          <a:bodyPr anchor="t" rtlCol="false" tIns="0" lIns="0" bIns="0" rIns="0">
            <a:spAutoFit/>
          </a:bodyPr>
          <a:lstStyle/>
          <a:p>
            <a:pPr algn="l" marL="0" indent="0" lvl="0">
              <a:lnSpc>
                <a:spcPts val="10270"/>
              </a:lnSpc>
            </a:pPr>
            <a:r>
              <a:rPr lang="en-US" sz="7335" strike="noStrike" u="none">
                <a:solidFill>
                  <a:srgbClr val="FFFFFF"/>
                </a:solidFill>
                <a:latin typeface="Montserrat Bold"/>
              </a:rPr>
              <a:t>Artificial Intelligence</a:t>
            </a:r>
          </a:p>
        </p:txBody>
      </p:sp>
      <p:sp>
        <p:nvSpPr>
          <p:cNvPr name="TextBox 13" id="13"/>
          <p:cNvSpPr txBox="true"/>
          <p:nvPr/>
        </p:nvSpPr>
        <p:spPr>
          <a:xfrm rot="0">
            <a:off x="2948993" y="1758975"/>
            <a:ext cx="2007061" cy="895877"/>
          </a:xfrm>
          <a:prstGeom prst="rect">
            <a:avLst/>
          </a:prstGeom>
        </p:spPr>
        <p:txBody>
          <a:bodyPr anchor="t" rtlCol="false" tIns="0" lIns="0" bIns="0" rIns="0">
            <a:spAutoFit/>
          </a:bodyPr>
          <a:lstStyle/>
          <a:p>
            <a:pPr algn="l" marL="0" indent="0" lvl="0">
              <a:lnSpc>
                <a:spcPts val="3645"/>
              </a:lnSpc>
              <a:spcBef>
                <a:spcPct val="0"/>
              </a:spcBef>
            </a:pPr>
            <a:r>
              <a:rPr lang="en-US" sz="2604" strike="noStrike" u="none">
                <a:solidFill>
                  <a:srgbClr val="FFFFFF"/>
                </a:solidFill>
                <a:latin typeface="Montserrat"/>
              </a:rPr>
              <a:t>Studio Shodwe</a:t>
            </a:r>
          </a:p>
        </p:txBody>
      </p:sp>
      <p:sp>
        <p:nvSpPr>
          <p:cNvPr name="TextBox 14" id="14"/>
          <p:cNvSpPr txBox="true"/>
          <p:nvPr/>
        </p:nvSpPr>
        <p:spPr>
          <a:xfrm rot="0">
            <a:off x="2023959" y="8063146"/>
            <a:ext cx="5737934" cy="438677"/>
          </a:xfrm>
          <a:prstGeom prst="rect">
            <a:avLst/>
          </a:prstGeom>
        </p:spPr>
        <p:txBody>
          <a:bodyPr anchor="t" rtlCol="false" tIns="0" lIns="0" bIns="0" rIns="0">
            <a:spAutoFit/>
          </a:bodyPr>
          <a:lstStyle/>
          <a:p>
            <a:pPr>
              <a:lnSpc>
                <a:spcPts val="3645"/>
              </a:lnSpc>
            </a:pPr>
            <a:r>
              <a:rPr lang="en-US" sz="2604">
                <a:solidFill>
                  <a:srgbClr val="FFFFFF"/>
                </a:solidFill>
                <a:latin typeface="Montserrat"/>
              </a:rPr>
              <a:t>15 november, 2025</a:t>
            </a:r>
          </a:p>
        </p:txBody>
      </p:sp>
      <p:sp>
        <p:nvSpPr>
          <p:cNvPr name="Freeform 15" id="15"/>
          <p:cNvSpPr/>
          <p:nvPr/>
        </p:nvSpPr>
        <p:spPr>
          <a:xfrm flipH="false" flipV="false" rot="0">
            <a:off x="2023959" y="1804877"/>
            <a:ext cx="840830" cy="848252"/>
          </a:xfrm>
          <a:custGeom>
            <a:avLst/>
            <a:gdLst/>
            <a:ahLst/>
            <a:cxnLst/>
            <a:rect r="r" b="b" t="t" l="l"/>
            <a:pathLst>
              <a:path h="848252" w="840830">
                <a:moveTo>
                  <a:pt x="0" y="0"/>
                </a:moveTo>
                <a:lnTo>
                  <a:pt x="840830" y="0"/>
                </a:lnTo>
                <a:lnTo>
                  <a:pt x="840830" y="848253"/>
                </a:lnTo>
                <a:lnTo>
                  <a:pt x="0" y="8482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977154" y="2317307"/>
            <a:ext cx="12174384" cy="6940993"/>
            <a:chOff x="0" y="0"/>
            <a:chExt cx="3206422" cy="1828081"/>
          </a:xfrm>
        </p:grpSpPr>
        <p:sp>
          <p:nvSpPr>
            <p:cNvPr name="Freeform 4" id="4"/>
            <p:cNvSpPr/>
            <p:nvPr/>
          </p:nvSpPr>
          <p:spPr>
            <a:xfrm flipH="false" flipV="false" rot="0">
              <a:off x="0" y="0"/>
              <a:ext cx="3206422" cy="1828081"/>
            </a:xfrm>
            <a:custGeom>
              <a:avLst/>
              <a:gdLst/>
              <a:ahLst/>
              <a:cxnLst/>
              <a:rect r="r" b="b" t="t" l="l"/>
              <a:pathLst>
                <a:path h="1828081" w="3206422">
                  <a:moveTo>
                    <a:pt x="37519" y="0"/>
                  </a:moveTo>
                  <a:lnTo>
                    <a:pt x="3168903" y="0"/>
                  </a:lnTo>
                  <a:cubicBezTo>
                    <a:pt x="3178854" y="0"/>
                    <a:pt x="3188397" y="3953"/>
                    <a:pt x="3195433" y="10989"/>
                  </a:cubicBezTo>
                  <a:cubicBezTo>
                    <a:pt x="3202469" y="18025"/>
                    <a:pt x="3206422" y="27568"/>
                    <a:pt x="3206422" y="37519"/>
                  </a:cubicBezTo>
                  <a:lnTo>
                    <a:pt x="3206422" y="1790561"/>
                  </a:lnTo>
                  <a:cubicBezTo>
                    <a:pt x="3206422" y="1800512"/>
                    <a:pt x="3202469" y="1810055"/>
                    <a:pt x="3195433" y="1817092"/>
                  </a:cubicBezTo>
                  <a:cubicBezTo>
                    <a:pt x="3188397" y="1824128"/>
                    <a:pt x="3178854" y="1828081"/>
                    <a:pt x="3168903" y="1828081"/>
                  </a:cubicBezTo>
                  <a:lnTo>
                    <a:pt x="37519" y="1828081"/>
                  </a:lnTo>
                  <a:cubicBezTo>
                    <a:pt x="27568" y="1828081"/>
                    <a:pt x="18025" y="1824128"/>
                    <a:pt x="10989" y="1817092"/>
                  </a:cubicBezTo>
                  <a:cubicBezTo>
                    <a:pt x="3953" y="1810055"/>
                    <a:pt x="0" y="1800512"/>
                    <a:pt x="0" y="1790561"/>
                  </a:cubicBezTo>
                  <a:lnTo>
                    <a:pt x="0" y="37519"/>
                  </a:lnTo>
                  <a:cubicBezTo>
                    <a:pt x="0" y="27568"/>
                    <a:pt x="3953" y="18025"/>
                    <a:pt x="10989" y="10989"/>
                  </a:cubicBezTo>
                  <a:cubicBezTo>
                    <a:pt x="18025" y="3953"/>
                    <a:pt x="27568" y="0"/>
                    <a:pt x="37519"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206422" cy="192333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6" id="6"/>
          <p:cNvSpPr/>
          <p:nvPr/>
        </p:nvSpPr>
        <p:spPr>
          <a:xfrm flipH="false" flipV="false" rot="0">
            <a:off x="11809617" y="2065664"/>
            <a:ext cx="5768637" cy="8221336"/>
          </a:xfrm>
          <a:custGeom>
            <a:avLst/>
            <a:gdLst/>
            <a:ahLst/>
            <a:cxnLst/>
            <a:rect r="r" b="b" t="t" l="l"/>
            <a:pathLst>
              <a:path h="8221336" w="5768637">
                <a:moveTo>
                  <a:pt x="0" y="0"/>
                </a:moveTo>
                <a:lnTo>
                  <a:pt x="5768637" y="0"/>
                </a:lnTo>
                <a:lnTo>
                  <a:pt x="5768637" y="8221336"/>
                </a:lnTo>
                <a:lnTo>
                  <a:pt x="0" y="8221336"/>
                </a:lnTo>
                <a:lnTo>
                  <a:pt x="0" y="0"/>
                </a:lnTo>
                <a:close/>
              </a:path>
            </a:pathLst>
          </a:custGeom>
          <a:blipFill>
            <a:blip r:embed="rId3"/>
            <a:stretch>
              <a:fillRect l="0" t="0" r="0" b="0"/>
            </a:stretch>
          </a:blipFill>
        </p:spPr>
      </p:sp>
      <p:sp>
        <p:nvSpPr>
          <p:cNvPr name="Freeform 7" id="7"/>
          <p:cNvSpPr/>
          <p:nvPr/>
        </p:nvSpPr>
        <p:spPr>
          <a:xfrm flipH="false" flipV="false" rot="0">
            <a:off x="859322" y="1133372"/>
            <a:ext cx="2831283" cy="2837193"/>
          </a:xfrm>
          <a:custGeom>
            <a:avLst/>
            <a:gdLst/>
            <a:ahLst/>
            <a:cxnLst/>
            <a:rect r="r" b="b" t="t" l="l"/>
            <a:pathLst>
              <a:path h="2837193" w="2831283">
                <a:moveTo>
                  <a:pt x="0" y="0"/>
                </a:moveTo>
                <a:lnTo>
                  <a:pt x="2831283" y="0"/>
                </a:lnTo>
                <a:lnTo>
                  <a:pt x="2831283" y="2837194"/>
                </a:lnTo>
                <a:lnTo>
                  <a:pt x="0" y="2837194"/>
                </a:lnTo>
                <a:lnTo>
                  <a:pt x="0" y="0"/>
                </a:lnTo>
                <a:close/>
              </a:path>
            </a:pathLst>
          </a:custGeom>
          <a:blipFill>
            <a:blip r:embed="rId4"/>
            <a:stretch>
              <a:fillRect l="0" t="0" r="0" b="0"/>
            </a:stretch>
          </a:blipFill>
        </p:spPr>
      </p:sp>
      <p:sp>
        <p:nvSpPr>
          <p:cNvPr name="Freeform 8" id="8"/>
          <p:cNvSpPr/>
          <p:nvPr/>
        </p:nvSpPr>
        <p:spPr>
          <a:xfrm flipH="false" flipV="false" rot="5400000">
            <a:off x="-1752010"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5"/>
            <a:stretch>
              <a:fillRect l="0" t="0" r="-21630" b="-396940"/>
            </a:stretch>
          </a:blipFill>
        </p:spPr>
      </p:sp>
      <p:sp>
        <p:nvSpPr>
          <p:cNvPr name="TextBox 9" id="9"/>
          <p:cNvSpPr txBox="true"/>
          <p:nvPr/>
        </p:nvSpPr>
        <p:spPr>
          <a:xfrm rot="0">
            <a:off x="3520772" y="4387732"/>
            <a:ext cx="6303745" cy="3729720"/>
          </a:xfrm>
          <a:prstGeom prst="rect">
            <a:avLst/>
          </a:prstGeom>
        </p:spPr>
        <p:txBody>
          <a:bodyPr anchor="t" rtlCol="false" tIns="0" lIns="0" bIns="0" rIns="0">
            <a:spAutoFit/>
          </a:bodyPr>
          <a:lstStyle/>
          <a:p>
            <a:pPr algn="l" marL="693954" indent="-346977" lvl="1">
              <a:lnSpc>
                <a:spcPts val="5014"/>
              </a:lnSpc>
              <a:buFont typeface="Arial"/>
              <a:buChar char="•"/>
            </a:pPr>
            <a:r>
              <a:rPr lang="en-US" sz="3214" strike="noStrike" u="none">
                <a:solidFill>
                  <a:srgbClr val="FFFFFF"/>
                </a:solidFill>
                <a:latin typeface="Montserrat"/>
              </a:rPr>
              <a:t>Introduction</a:t>
            </a:r>
          </a:p>
          <a:p>
            <a:pPr algn="l" marL="693954" indent="-346977" lvl="1">
              <a:lnSpc>
                <a:spcPts val="5014"/>
              </a:lnSpc>
              <a:buFont typeface="Arial"/>
              <a:buChar char="•"/>
            </a:pPr>
            <a:r>
              <a:rPr lang="en-US" sz="3214" strike="noStrike" u="none">
                <a:solidFill>
                  <a:srgbClr val="FFFFFF"/>
                </a:solidFill>
                <a:latin typeface="Montserrat"/>
              </a:rPr>
              <a:t> Project Scope</a:t>
            </a:r>
          </a:p>
          <a:p>
            <a:pPr algn="l" marL="693954" indent="-346977" lvl="1">
              <a:lnSpc>
                <a:spcPts val="5014"/>
              </a:lnSpc>
              <a:buFont typeface="Arial"/>
              <a:buChar char="•"/>
            </a:pPr>
            <a:r>
              <a:rPr lang="en-US" sz="3214" strike="noStrike" u="none">
                <a:solidFill>
                  <a:srgbClr val="FFFFFF"/>
                </a:solidFill>
                <a:latin typeface="Montserrat"/>
              </a:rPr>
              <a:t>Methodology</a:t>
            </a:r>
          </a:p>
          <a:p>
            <a:pPr algn="l" marL="693954" indent="-346977" lvl="1">
              <a:lnSpc>
                <a:spcPts val="5014"/>
              </a:lnSpc>
              <a:buFont typeface="Arial"/>
              <a:buChar char="•"/>
            </a:pPr>
            <a:r>
              <a:rPr lang="en-US" sz="3214" strike="noStrike" u="none">
                <a:solidFill>
                  <a:srgbClr val="FFFFFF"/>
                </a:solidFill>
                <a:latin typeface="Montserrat"/>
              </a:rPr>
              <a:t>Technical Architecture</a:t>
            </a:r>
          </a:p>
          <a:p>
            <a:pPr algn="l" marL="693954" indent="-346977" lvl="1">
              <a:lnSpc>
                <a:spcPts val="5014"/>
              </a:lnSpc>
              <a:buFont typeface="Arial"/>
              <a:buChar char="•"/>
            </a:pPr>
            <a:r>
              <a:rPr lang="en-US" sz="3214" strike="noStrike" u="none">
                <a:solidFill>
                  <a:srgbClr val="FFFFFF"/>
                </a:solidFill>
                <a:latin typeface="Montserrat"/>
              </a:rPr>
              <a:t>Results and Achievements</a:t>
            </a:r>
          </a:p>
          <a:p>
            <a:pPr algn="l" marL="693954" indent="-346977" lvl="1">
              <a:lnSpc>
                <a:spcPts val="5014"/>
              </a:lnSpc>
              <a:buFont typeface="Arial"/>
              <a:buChar char="•"/>
            </a:pPr>
            <a:r>
              <a:rPr lang="en-US" sz="3214" strike="noStrike" u="none">
                <a:solidFill>
                  <a:srgbClr val="FFFFFF"/>
                </a:solidFill>
                <a:latin typeface="Montserrat"/>
              </a:rPr>
              <a:t>Conclusion</a:t>
            </a:r>
          </a:p>
        </p:txBody>
      </p:sp>
      <p:sp>
        <p:nvSpPr>
          <p:cNvPr name="TextBox 10" id="10"/>
          <p:cNvSpPr txBox="true"/>
          <p:nvPr/>
        </p:nvSpPr>
        <p:spPr>
          <a:xfrm rot="0">
            <a:off x="10079041" y="4387732"/>
            <a:ext cx="738209" cy="4358370"/>
          </a:xfrm>
          <a:prstGeom prst="rect">
            <a:avLst/>
          </a:prstGeom>
        </p:spPr>
        <p:txBody>
          <a:bodyPr anchor="t" rtlCol="false" tIns="0" lIns="0" bIns="0" rIns="0">
            <a:spAutoFit/>
          </a:bodyPr>
          <a:lstStyle/>
          <a:p>
            <a:pPr algn="r" marL="0" indent="0" lvl="0">
              <a:lnSpc>
                <a:spcPts val="5014"/>
              </a:lnSpc>
            </a:pPr>
            <a:r>
              <a:rPr lang="en-US" sz="3214" strike="noStrike" u="none">
                <a:solidFill>
                  <a:srgbClr val="FFFFFF"/>
                </a:solidFill>
                <a:latin typeface="Montserrat Bold"/>
              </a:rPr>
              <a:t>01</a:t>
            </a:r>
          </a:p>
          <a:p>
            <a:pPr algn="r" marL="0" indent="0" lvl="0">
              <a:lnSpc>
                <a:spcPts val="5014"/>
              </a:lnSpc>
            </a:pPr>
            <a:r>
              <a:rPr lang="en-US" sz="3214" strike="noStrike" u="none">
                <a:solidFill>
                  <a:srgbClr val="FFFFFF"/>
                </a:solidFill>
                <a:latin typeface="Montserrat Bold"/>
              </a:rPr>
              <a:t>02</a:t>
            </a:r>
          </a:p>
          <a:p>
            <a:pPr algn="r" marL="0" indent="0" lvl="0">
              <a:lnSpc>
                <a:spcPts val="5014"/>
              </a:lnSpc>
            </a:pPr>
            <a:r>
              <a:rPr lang="en-US" sz="3214" strike="noStrike" u="none">
                <a:solidFill>
                  <a:srgbClr val="FFFFFF"/>
                </a:solidFill>
                <a:latin typeface="Montserrat Bold"/>
              </a:rPr>
              <a:t>03</a:t>
            </a:r>
          </a:p>
          <a:p>
            <a:pPr algn="r" marL="0" indent="0" lvl="0">
              <a:lnSpc>
                <a:spcPts val="5014"/>
              </a:lnSpc>
            </a:pPr>
            <a:r>
              <a:rPr lang="en-US" sz="3214" strike="noStrike" u="none">
                <a:solidFill>
                  <a:srgbClr val="FFFFFF"/>
                </a:solidFill>
                <a:latin typeface="Montserrat Bold"/>
              </a:rPr>
              <a:t>04</a:t>
            </a:r>
          </a:p>
          <a:p>
            <a:pPr algn="r" marL="0" indent="0" lvl="0">
              <a:lnSpc>
                <a:spcPts val="5014"/>
              </a:lnSpc>
            </a:pPr>
            <a:r>
              <a:rPr lang="en-US" sz="3214" strike="noStrike" u="none">
                <a:solidFill>
                  <a:srgbClr val="FFFFFF"/>
                </a:solidFill>
                <a:latin typeface="Montserrat Bold"/>
              </a:rPr>
              <a:t>05</a:t>
            </a:r>
          </a:p>
          <a:p>
            <a:pPr algn="r" marL="0" indent="0" lvl="0">
              <a:lnSpc>
                <a:spcPts val="5014"/>
              </a:lnSpc>
            </a:pPr>
            <a:r>
              <a:rPr lang="en-US" sz="3214" strike="noStrike" u="none">
                <a:solidFill>
                  <a:srgbClr val="FFFFFF"/>
                </a:solidFill>
                <a:latin typeface="Montserrat Bold"/>
              </a:rPr>
              <a:t>06</a:t>
            </a:r>
          </a:p>
          <a:p>
            <a:pPr algn="r" marL="0" indent="0" lvl="0">
              <a:lnSpc>
                <a:spcPts val="5014"/>
              </a:lnSpc>
            </a:pPr>
            <a:r>
              <a:rPr lang="en-US" sz="3214" strike="noStrike" u="none">
                <a:solidFill>
                  <a:srgbClr val="FFFFFF"/>
                </a:solidFill>
                <a:latin typeface="Montserrat Bold"/>
              </a:rPr>
              <a:t>07</a:t>
            </a:r>
          </a:p>
        </p:txBody>
      </p:sp>
      <p:sp>
        <p:nvSpPr>
          <p:cNvPr name="TextBox 11" id="11"/>
          <p:cNvSpPr txBox="true"/>
          <p:nvPr/>
        </p:nvSpPr>
        <p:spPr>
          <a:xfrm rot="0">
            <a:off x="3520772" y="3035191"/>
            <a:ext cx="11100914" cy="1226517"/>
          </a:xfrm>
          <a:prstGeom prst="rect">
            <a:avLst/>
          </a:prstGeom>
        </p:spPr>
        <p:txBody>
          <a:bodyPr anchor="t" rtlCol="false" tIns="0" lIns="0" bIns="0" rIns="0">
            <a:spAutoFit/>
          </a:bodyPr>
          <a:lstStyle/>
          <a:p>
            <a:pPr algn="l" marL="0" indent="0" lvl="0">
              <a:lnSpc>
                <a:spcPts val="10096"/>
              </a:lnSpc>
            </a:pPr>
            <a:r>
              <a:rPr lang="en-US" sz="7211">
                <a:solidFill>
                  <a:srgbClr val="FFFFFF"/>
                </a:solidFill>
                <a:latin typeface="Montserrat Bold"/>
              </a:rPr>
              <a:t>T</a:t>
            </a:r>
            <a:r>
              <a:rPr lang="en-US" sz="7211" strike="noStrike" u="none">
                <a:solidFill>
                  <a:srgbClr val="FFFFFF"/>
                </a:solidFill>
                <a:latin typeface="Montserrat Bold"/>
              </a:rPr>
              <a:t>able of contents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028700" y="1028700"/>
            <a:ext cx="13851112" cy="8229600"/>
            <a:chOff x="0" y="0"/>
            <a:chExt cx="3648030" cy="2167467"/>
          </a:xfrm>
        </p:grpSpPr>
        <p:sp>
          <p:nvSpPr>
            <p:cNvPr name="Freeform 4" id="4"/>
            <p:cNvSpPr/>
            <p:nvPr/>
          </p:nvSpPr>
          <p:spPr>
            <a:xfrm flipH="false" flipV="false" rot="0">
              <a:off x="0" y="0"/>
              <a:ext cx="3648030" cy="2167467"/>
            </a:xfrm>
            <a:custGeom>
              <a:avLst/>
              <a:gdLst/>
              <a:ahLst/>
              <a:cxnLst/>
              <a:rect r="r" b="b" t="t" l="l"/>
              <a:pathLst>
                <a:path h="2167467" w="3648030">
                  <a:moveTo>
                    <a:pt x="32977" y="0"/>
                  </a:moveTo>
                  <a:lnTo>
                    <a:pt x="3615052" y="0"/>
                  </a:lnTo>
                  <a:cubicBezTo>
                    <a:pt x="3633265" y="0"/>
                    <a:pt x="3648030" y="14764"/>
                    <a:pt x="3648030" y="32977"/>
                  </a:cubicBezTo>
                  <a:lnTo>
                    <a:pt x="3648030" y="2134489"/>
                  </a:lnTo>
                  <a:cubicBezTo>
                    <a:pt x="3648030" y="2143235"/>
                    <a:pt x="3644555" y="2151624"/>
                    <a:pt x="3638371" y="2157808"/>
                  </a:cubicBezTo>
                  <a:cubicBezTo>
                    <a:pt x="3632186" y="2163992"/>
                    <a:pt x="3623799" y="2167467"/>
                    <a:pt x="3615052" y="2167467"/>
                  </a:cubicBezTo>
                  <a:lnTo>
                    <a:pt x="32977" y="2167467"/>
                  </a:lnTo>
                  <a:cubicBezTo>
                    <a:pt x="24231" y="2167467"/>
                    <a:pt x="15843" y="2163992"/>
                    <a:pt x="9659" y="2157808"/>
                  </a:cubicBezTo>
                  <a:cubicBezTo>
                    <a:pt x="3474" y="2151624"/>
                    <a:pt x="0" y="2143235"/>
                    <a:pt x="0" y="2134489"/>
                  </a:cubicBezTo>
                  <a:lnTo>
                    <a:pt x="0" y="32977"/>
                  </a:lnTo>
                  <a:cubicBezTo>
                    <a:pt x="0" y="24231"/>
                    <a:pt x="3474" y="15843"/>
                    <a:pt x="9659" y="9659"/>
                  </a:cubicBezTo>
                  <a:cubicBezTo>
                    <a:pt x="15843" y="3474"/>
                    <a:pt x="24231" y="0"/>
                    <a:pt x="32977" y="0"/>
                  </a:cubicBezTo>
                  <a:close/>
                </a:path>
              </a:pathLst>
            </a:custGeom>
            <a:gradFill rotWithShape="true">
              <a:gsLst>
                <a:gs pos="0">
                  <a:srgbClr val="2B69B4">
                    <a:alpha val="100000"/>
                  </a:srgbClr>
                </a:gs>
                <a:gs pos="50000">
                  <a:srgbClr val="4FB6E8">
                    <a:alpha val="100000"/>
                  </a:srgbClr>
                </a:gs>
                <a:gs pos="100000">
                  <a:srgbClr val="1C5396">
                    <a:alpha val="100000"/>
                  </a:srgbClr>
                </a:gs>
              </a:gsLst>
              <a:path path="circle">
                <a:fillToRect l="0" r="100000" t="0" b="100000"/>
              </a:path>
              <a:tileRect r="0" l="-100000" b="0" t="-100000"/>
            </a:gradFill>
            <a:ln w="85725" cap="rnd">
              <a:solidFill>
                <a:srgbClr val="FFFFFF"/>
              </a:solidFill>
              <a:prstDash val="solid"/>
              <a:round/>
            </a:ln>
          </p:spPr>
        </p:sp>
        <p:sp>
          <p:nvSpPr>
            <p:cNvPr name="TextBox 5" id="5"/>
            <p:cNvSpPr txBox="true"/>
            <p:nvPr/>
          </p:nvSpPr>
          <p:spPr>
            <a:xfrm>
              <a:off x="0" y="-95250"/>
              <a:ext cx="3648030" cy="2262717"/>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262365" y="2258072"/>
            <a:ext cx="7242648" cy="1228563"/>
          </a:xfrm>
          <a:prstGeom prst="rect">
            <a:avLst/>
          </a:prstGeom>
        </p:spPr>
        <p:txBody>
          <a:bodyPr anchor="t" rtlCol="false" tIns="0" lIns="0" bIns="0" rIns="0">
            <a:spAutoFit/>
          </a:bodyPr>
          <a:lstStyle/>
          <a:p>
            <a:pPr algn="l" marL="0" indent="0" lvl="0">
              <a:lnSpc>
                <a:spcPts val="10096"/>
              </a:lnSpc>
              <a:spcBef>
                <a:spcPct val="0"/>
              </a:spcBef>
            </a:pPr>
            <a:r>
              <a:rPr lang="en-US" sz="7211" strike="noStrike" u="none">
                <a:solidFill>
                  <a:srgbClr val="FFFFFF"/>
                </a:solidFill>
                <a:latin typeface="Montserrat Bold"/>
              </a:rPr>
              <a:t>Introduction</a:t>
            </a:r>
          </a:p>
        </p:txBody>
      </p:sp>
      <p:sp>
        <p:nvSpPr>
          <p:cNvPr name="TextBox 7" id="7"/>
          <p:cNvSpPr txBox="true"/>
          <p:nvPr/>
        </p:nvSpPr>
        <p:spPr>
          <a:xfrm rot="0">
            <a:off x="2262365" y="3613225"/>
            <a:ext cx="8487220" cy="1621246"/>
          </a:xfrm>
          <a:prstGeom prst="rect">
            <a:avLst/>
          </a:prstGeom>
        </p:spPr>
        <p:txBody>
          <a:bodyPr anchor="t" rtlCol="false" tIns="0" lIns="0" bIns="0" rIns="0">
            <a:spAutoFit/>
          </a:bodyPr>
          <a:lstStyle/>
          <a:p>
            <a:pPr algn="l">
              <a:lnSpc>
                <a:spcPts val="3225"/>
              </a:lnSpc>
            </a:pPr>
            <a:r>
              <a:rPr lang="en-US" sz="2224" strike="noStrike" u="none">
                <a:solidFill>
                  <a:srgbClr val="FFFFFF"/>
                </a:solidFill>
                <a:latin typeface="Montserrat"/>
              </a:rPr>
              <a:t>Lorem ipsum dolor sit amet, consectetur adipiscing elit. Proin varius, eros nec efficitur euismod, lectus turpis eu sollicitudin augue, non ultricies enim nunc sit amet augue. Quisque ante magna, varius et vehicula congue, viverra.</a:t>
            </a:r>
          </a:p>
        </p:txBody>
      </p:sp>
      <p:sp>
        <p:nvSpPr>
          <p:cNvPr name="TextBox 8" id="8"/>
          <p:cNvSpPr txBox="true"/>
          <p:nvPr/>
        </p:nvSpPr>
        <p:spPr>
          <a:xfrm rot="0">
            <a:off x="2262365" y="5737408"/>
            <a:ext cx="4832640" cy="506518"/>
          </a:xfrm>
          <a:prstGeom prst="rect">
            <a:avLst/>
          </a:prstGeom>
        </p:spPr>
        <p:txBody>
          <a:bodyPr anchor="t" rtlCol="false" tIns="0" lIns="0" bIns="0" rIns="0">
            <a:spAutoFit/>
          </a:bodyPr>
          <a:lstStyle/>
          <a:p>
            <a:pPr algn="l" marL="0" indent="0" lvl="1">
              <a:lnSpc>
                <a:spcPts val="4272"/>
              </a:lnSpc>
              <a:spcBef>
                <a:spcPct val="0"/>
              </a:spcBef>
            </a:pPr>
            <a:r>
              <a:rPr lang="en-US" sz="2946" strike="noStrike" u="none">
                <a:solidFill>
                  <a:srgbClr val="FFFFFF"/>
                </a:solidFill>
                <a:latin typeface="Montserrat Bold"/>
              </a:rPr>
              <a:t>Artificial Intelligence</a:t>
            </a:r>
          </a:p>
        </p:txBody>
      </p:sp>
      <p:sp>
        <p:nvSpPr>
          <p:cNvPr name="Freeform 9" id="9"/>
          <p:cNvSpPr/>
          <p:nvPr/>
        </p:nvSpPr>
        <p:spPr>
          <a:xfrm flipH="false" flipV="false" rot="0">
            <a:off x="10749585" y="2391422"/>
            <a:ext cx="6690806" cy="6071906"/>
          </a:xfrm>
          <a:custGeom>
            <a:avLst/>
            <a:gdLst/>
            <a:ahLst/>
            <a:cxnLst/>
            <a:rect r="r" b="b" t="t" l="l"/>
            <a:pathLst>
              <a:path h="6071906" w="6690806">
                <a:moveTo>
                  <a:pt x="0" y="0"/>
                </a:moveTo>
                <a:lnTo>
                  <a:pt x="6690806" y="0"/>
                </a:lnTo>
                <a:lnTo>
                  <a:pt x="6690806" y="6071906"/>
                </a:lnTo>
                <a:lnTo>
                  <a:pt x="0" y="6071906"/>
                </a:lnTo>
                <a:lnTo>
                  <a:pt x="0" y="0"/>
                </a:lnTo>
                <a:close/>
              </a:path>
            </a:pathLst>
          </a:custGeom>
          <a:blipFill>
            <a:blip r:embed="rId3"/>
            <a:stretch>
              <a:fillRect l="0" t="0" r="0" b="0"/>
            </a:stretch>
          </a:blipFill>
        </p:spPr>
      </p:sp>
      <p:sp>
        <p:nvSpPr>
          <p:cNvPr name="TextBox 10" id="10"/>
          <p:cNvSpPr txBox="true"/>
          <p:nvPr/>
        </p:nvSpPr>
        <p:spPr>
          <a:xfrm rot="0">
            <a:off x="2262365" y="6377067"/>
            <a:ext cx="8487220" cy="1621246"/>
          </a:xfrm>
          <a:prstGeom prst="rect">
            <a:avLst/>
          </a:prstGeom>
        </p:spPr>
        <p:txBody>
          <a:bodyPr anchor="t" rtlCol="false" tIns="0" lIns="0" bIns="0" rIns="0">
            <a:spAutoFit/>
          </a:bodyPr>
          <a:lstStyle/>
          <a:p>
            <a:pPr algn="l">
              <a:lnSpc>
                <a:spcPts val="3225"/>
              </a:lnSpc>
            </a:pPr>
            <a:r>
              <a:rPr lang="en-US" sz="2224" strike="noStrike" u="none">
                <a:solidFill>
                  <a:srgbClr val="FFFFFF"/>
                </a:solidFill>
                <a:latin typeface="Montserrat"/>
              </a:rPr>
              <a:t>Lorem ipsum dolor sit amet, consectetur adipiscing elit. Proin varius, eros nec efficitur euismod, lectus turpis eu sollicitudin augue, non ultricies enim nunc sit amet augue. Quisque ante magna, varius et vehicula congue, viverra.</a:t>
            </a:r>
          </a:p>
        </p:txBody>
      </p:sp>
      <p:sp>
        <p:nvSpPr>
          <p:cNvPr name="Freeform 11" id="11"/>
          <p:cNvSpPr/>
          <p:nvPr/>
        </p:nvSpPr>
        <p:spPr>
          <a:xfrm flipH="false" flipV="false" rot="0">
            <a:off x="0" y="6941188"/>
            <a:ext cx="1982754" cy="2647138"/>
          </a:xfrm>
          <a:custGeom>
            <a:avLst/>
            <a:gdLst/>
            <a:ahLst/>
            <a:cxnLst/>
            <a:rect r="r" b="b" t="t" l="l"/>
            <a:pathLst>
              <a:path h="2647138" w="1982754">
                <a:moveTo>
                  <a:pt x="0" y="0"/>
                </a:moveTo>
                <a:lnTo>
                  <a:pt x="1982754" y="0"/>
                </a:lnTo>
                <a:lnTo>
                  <a:pt x="1982754" y="2647138"/>
                </a:lnTo>
                <a:lnTo>
                  <a:pt x="0" y="2647138"/>
                </a:lnTo>
                <a:lnTo>
                  <a:pt x="0" y="0"/>
                </a:lnTo>
                <a:close/>
              </a:path>
            </a:pathLst>
          </a:custGeom>
          <a:blipFill>
            <a:blip r:embed="rId4"/>
            <a:stretch>
              <a:fillRect l="-348829" t="0" r="0" b="-176789"/>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97511" y="748302"/>
            <a:ext cx="12723704" cy="8843700"/>
            <a:chOff x="0" y="0"/>
            <a:chExt cx="3351099" cy="2329205"/>
          </a:xfrm>
        </p:grpSpPr>
        <p:sp>
          <p:nvSpPr>
            <p:cNvPr name="Freeform 4" id="4"/>
            <p:cNvSpPr/>
            <p:nvPr/>
          </p:nvSpPr>
          <p:spPr>
            <a:xfrm flipH="false" flipV="false" rot="0">
              <a:off x="0" y="0"/>
              <a:ext cx="3351099" cy="2329205"/>
            </a:xfrm>
            <a:custGeom>
              <a:avLst/>
              <a:gdLst/>
              <a:ahLst/>
              <a:cxnLst/>
              <a:rect r="r" b="b" t="t" l="l"/>
              <a:pathLst>
                <a:path h="2329205" w="3351099">
                  <a:moveTo>
                    <a:pt x="35899" y="0"/>
                  </a:moveTo>
                  <a:lnTo>
                    <a:pt x="3315200" y="0"/>
                  </a:lnTo>
                  <a:cubicBezTo>
                    <a:pt x="3335026" y="0"/>
                    <a:pt x="3351099" y="16073"/>
                    <a:pt x="3351099" y="35899"/>
                  </a:cubicBezTo>
                  <a:lnTo>
                    <a:pt x="3351099" y="2293306"/>
                  </a:lnTo>
                  <a:cubicBezTo>
                    <a:pt x="3351099" y="2313132"/>
                    <a:pt x="3335026" y="2329205"/>
                    <a:pt x="3315200" y="2329205"/>
                  </a:cubicBezTo>
                  <a:lnTo>
                    <a:pt x="35899" y="2329205"/>
                  </a:lnTo>
                  <a:cubicBezTo>
                    <a:pt x="16073" y="2329205"/>
                    <a:pt x="0" y="2313132"/>
                    <a:pt x="0" y="2293306"/>
                  </a:cubicBezTo>
                  <a:lnTo>
                    <a:pt x="0" y="35899"/>
                  </a:lnTo>
                  <a:cubicBezTo>
                    <a:pt x="0" y="16073"/>
                    <a:pt x="16073" y="0"/>
                    <a:pt x="35899"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3351099" cy="2424455"/>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203129" y="1129364"/>
            <a:ext cx="7538983" cy="2222410"/>
          </a:xfrm>
          <a:prstGeom prst="rect">
            <a:avLst/>
          </a:prstGeom>
        </p:spPr>
        <p:txBody>
          <a:bodyPr anchor="t" rtlCol="false" tIns="0" lIns="0" bIns="0" rIns="0">
            <a:spAutoFit/>
          </a:bodyPr>
          <a:lstStyle/>
          <a:p>
            <a:pPr algn="l" marL="0" indent="0" lvl="0">
              <a:lnSpc>
                <a:spcPts val="8942"/>
              </a:lnSpc>
              <a:spcBef>
                <a:spcPct val="0"/>
              </a:spcBef>
            </a:pPr>
            <a:r>
              <a:rPr lang="en-US" sz="6387" strike="noStrike" u="none">
                <a:solidFill>
                  <a:srgbClr val="FFFFFF"/>
                </a:solidFill>
                <a:latin typeface="Montserrat Bold"/>
              </a:rPr>
              <a:t>Machine Learning</a:t>
            </a:r>
          </a:p>
        </p:txBody>
      </p:sp>
      <p:grpSp>
        <p:nvGrpSpPr>
          <p:cNvPr name="Group 7" id="7"/>
          <p:cNvGrpSpPr/>
          <p:nvPr/>
        </p:nvGrpSpPr>
        <p:grpSpPr>
          <a:xfrm rot="0">
            <a:off x="1028700" y="2467534"/>
            <a:ext cx="3331524" cy="860220"/>
            <a:chOff x="0" y="0"/>
            <a:chExt cx="877438" cy="226560"/>
          </a:xfrm>
        </p:grpSpPr>
        <p:sp>
          <p:nvSpPr>
            <p:cNvPr name="Freeform 8" id="8"/>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9" id="9"/>
            <p:cNvSpPr txBox="true"/>
            <p:nvPr/>
          </p:nvSpPr>
          <p:spPr>
            <a:xfrm>
              <a:off x="0" y="-104775"/>
              <a:ext cx="877438"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rPr>
                <a:t>Automation</a:t>
              </a:r>
            </a:p>
          </p:txBody>
        </p:sp>
      </p:grpSp>
      <p:sp>
        <p:nvSpPr>
          <p:cNvPr name="TextBox 10" id="10"/>
          <p:cNvSpPr txBox="true"/>
          <p:nvPr/>
        </p:nvSpPr>
        <p:spPr>
          <a:xfrm rot="0">
            <a:off x="2285694" y="3527779"/>
            <a:ext cx="7456418" cy="1978198"/>
          </a:xfrm>
          <a:prstGeom prst="rect">
            <a:avLst/>
          </a:prstGeom>
        </p:spPr>
        <p:txBody>
          <a:bodyPr anchor="t" rtlCol="false" tIns="0" lIns="0" bIns="0" rIns="0">
            <a:spAutoFit/>
          </a:bodyPr>
          <a:lstStyle/>
          <a:p>
            <a:pPr algn="l">
              <a:lnSpc>
                <a:spcPts val="3182"/>
              </a:lnSpc>
            </a:pPr>
            <a:r>
              <a:rPr lang="en-US" sz="2194" strike="noStrike" u="none">
                <a:solidFill>
                  <a:srgbClr val="FFFFFF"/>
                </a:solidFill>
                <a:latin typeface="Montserrat"/>
              </a:rPr>
              <a:t>Lorem ipsum dolor sit amet, consectetur adipiscing elit. Proin varius, eros nec efficitur euismod, lectus turpis eu sollicitudin augue, non ultricies enim nunc sit amet augue. Quisque ante magna, varius et vehicula congue, viverra.</a:t>
            </a:r>
          </a:p>
        </p:txBody>
      </p:sp>
      <p:grpSp>
        <p:nvGrpSpPr>
          <p:cNvPr name="Group 11" id="11"/>
          <p:cNvGrpSpPr/>
          <p:nvPr/>
        </p:nvGrpSpPr>
        <p:grpSpPr>
          <a:xfrm rot="0">
            <a:off x="1028700" y="6000163"/>
            <a:ext cx="3331524" cy="860220"/>
            <a:chOff x="0" y="0"/>
            <a:chExt cx="877438" cy="226560"/>
          </a:xfrm>
        </p:grpSpPr>
        <p:sp>
          <p:nvSpPr>
            <p:cNvPr name="Freeform 12" id="12"/>
            <p:cNvSpPr/>
            <p:nvPr/>
          </p:nvSpPr>
          <p:spPr>
            <a:xfrm flipH="false" flipV="false" rot="0">
              <a:off x="0" y="0"/>
              <a:ext cx="877438" cy="226560"/>
            </a:xfrm>
            <a:custGeom>
              <a:avLst/>
              <a:gdLst/>
              <a:ahLst/>
              <a:cxnLst/>
              <a:rect r="r" b="b" t="t" l="l"/>
              <a:pathLst>
                <a:path h="226560" w="877438">
                  <a:moveTo>
                    <a:pt x="113280" y="0"/>
                  </a:moveTo>
                  <a:lnTo>
                    <a:pt x="764158" y="0"/>
                  </a:lnTo>
                  <a:cubicBezTo>
                    <a:pt x="794202" y="0"/>
                    <a:pt x="823015" y="11935"/>
                    <a:pt x="844259" y="33179"/>
                  </a:cubicBezTo>
                  <a:cubicBezTo>
                    <a:pt x="865504" y="54423"/>
                    <a:pt x="877438" y="83236"/>
                    <a:pt x="877438" y="113280"/>
                  </a:cubicBezTo>
                  <a:lnTo>
                    <a:pt x="877438" y="113280"/>
                  </a:lnTo>
                  <a:cubicBezTo>
                    <a:pt x="877438" y="175843"/>
                    <a:pt x="826721" y="226560"/>
                    <a:pt x="764158" y="226560"/>
                  </a:cubicBezTo>
                  <a:lnTo>
                    <a:pt x="113280" y="226560"/>
                  </a:lnTo>
                  <a:cubicBezTo>
                    <a:pt x="83236" y="226560"/>
                    <a:pt x="54423" y="214625"/>
                    <a:pt x="33179" y="193381"/>
                  </a:cubicBezTo>
                  <a:cubicBezTo>
                    <a:pt x="11935" y="172137"/>
                    <a:pt x="0" y="143324"/>
                    <a:pt x="0" y="113280"/>
                  </a:cubicBezTo>
                  <a:lnTo>
                    <a:pt x="0" y="113280"/>
                  </a:lnTo>
                  <a:cubicBezTo>
                    <a:pt x="0" y="83236"/>
                    <a:pt x="11935" y="54423"/>
                    <a:pt x="33179" y="33179"/>
                  </a:cubicBezTo>
                  <a:cubicBezTo>
                    <a:pt x="54423" y="11935"/>
                    <a:pt x="83236" y="0"/>
                    <a:pt x="11328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3" id="13"/>
            <p:cNvSpPr txBox="true"/>
            <p:nvPr/>
          </p:nvSpPr>
          <p:spPr>
            <a:xfrm>
              <a:off x="0" y="-104775"/>
              <a:ext cx="877438" cy="331335"/>
            </a:xfrm>
            <a:prstGeom prst="rect">
              <a:avLst/>
            </a:prstGeom>
          </p:spPr>
          <p:txBody>
            <a:bodyPr anchor="ctr" rtlCol="false" tIns="50800" lIns="50800" bIns="50800" rIns="50800"/>
            <a:lstStyle/>
            <a:p>
              <a:pPr algn="ctr">
                <a:lnSpc>
                  <a:spcPts val="4354"/>
                </a:lnSpc>
              </a:pPr>
              <a:r>
                <a:rPr lang="en-US" sz="2688">
                  <a:solidFill>
                    <a:srgbClr val="FFFFFF"/>
                  </a:solidFill>
                  <a:latin typeface="Montserrat"/>
                </a:rPr>
                <a:t>Algorithm</a:t>
              </a:r>
            </a:p>
          </p:txBody>
        </p:sp>
      </p:grpSp>
      <p:sp>
        <p:nvSpPr>
          <p:cNvPr name="TextBox 14" id="14"/>
          <p:cNvSpPr txBox="true"/>
          <p:nvPr/>
        </p:nvSpPr>
        <p:spPr>
          <a:xfrm rot="0">
            <a:off x="2285694" y="7060408"/>
            <a:ext cx="7456418" cy="1978198"/>
          </a:xfrm>
          <a:prstGeom prst="rect">
            <a:avLst/>
          </a:prstGeom>
        </p:spPr>
        <p:txBody>
          <a:bodyPr anchor="t" rtlCol="false" tIns="0" lIns="0" bIns="0" rIns="0">
            <a:spAutoFit/>
          </a:bodyPr>
          <a:lstStyle/>
          <a:p>
            <a:pPr algn="l">
              <a:lnSpc>
                <a:spcPts val="3182"/>
              </a:lnSpc>
            </a:pPr>
            <a:r>
              <a:rPr lang="en-US" sz="2194" strike="noStrike" u="none">
                <a:solidFill>
                  <a:srgbClr val="FFFFFF"/>
                </a:solidFill>
                <a:latin typeface="Montserrat"/>
              </a:rPr>
              <a:t>Lorem ipsum dolor sit amet, consectetur adipiscing elit. Proin varius, eros nec efficitur euismod, lectus turpis eu sollicitudin augue, non ultricies enim nunc sit amet augue. Quisque ante magna, varius et vehicula congue, viverra.</a:t>
            </a:r>
          </a:p>
        </p:txBody>
      </p:sp>
      <p:grpSp>
        <p:nvGrpSpPr>
          <p:cNvPr name="Group 15" id="15"/>
          <p:cNvGrpSpPr>
            <a:grpSpLocks noChangeAspect="true"/>
          </p:cNvGrpSpPr>
          <p:nvPr/>
        </p:nvGrpSpPr>
        <p:grpSpPr>
          <a:xfrm rot="0">
            <a:off x="12138647" y="1644725"/>
            <a:ext cx="4765138" cy="7100634"/>
            <a:chOff x="0" y="0"/>
            <a:chExt cx="3663950" cy="5459730"/>
          </a:xfrm>
        </p:grpSpPr>
        <p:sp>
          <p:nvSpPr>
            <p:cNvPr name="Freeform 16" id="16"/>
            <p:cNvSpPr/>
            <p:nvPr/>
          </p:nvSpPr>
          <p:spPr>
            <a:xfrm flipH="false" flipV="false" rot="0">
              <a:off x="31750" y="31750"/>
              <a:ext cx="3600450" cy="5396230"/>
            </a:xfrm>
            <a:custGeom>
              <a:avLst/>
              <a:gdLst/>
              <a:ahLst/>
              <a:cxnLst/>
              <a:rect r="r" b="b" t="t" l="l"/>
              <a:pathLst>
                <a:path h="5396230" w="3600450">
                  <a:moveTo>
                    <a:pt x="3600450" y="5036820"/>
                  </a:moveTo>
                  <a:cubicBezTo>
                    <a:pt x="3600450" y="5236210"/>
                    <a:pt x="3439160" y="5396230"/>
                    <a:pt x="3241040" y="5396230"/>
                  </a:cubicBezTo>
                  <a:lnTo>
                    <a:pt x="359410" y="5396230"/>
                  </a:lnTo>
                  <a:cubicBezTo>
                    <a:pt x="160020" y="5396230"/>
                    <a:pt x="0" y="5234940"/>
                    <a:pt x="0" y="5036820"/>
                  </a:cubicBezTo>
                  <a:lnTo>
                    <a:pt x="0" y="359410"/>
                  </a:lnTo>
                  <a:cubicBezTo>
                    <a:pt x="0" y="160020"/>
                    <a:pt x="161290" y="0"/>
                    <a:pt x="359410" y="0"/>
                  </a:cubicBezTo>
                  <a:lnTo>
                    <a:pt x="3239770" y="0"/>
                  </a:lnTo>
                  <a:cubicBezTo>
                    <a:pt x="3439160" y="0"/>
                    <a:pt x="3599180" y="161290"/>
                    <a:pt x="3599180" y="359410"/>
                  </a:cubicBezTo>
                  <a:lnTo>
                    <a:pt x="3600450" y="5036820"/>
                  </a:lnTo>
                  <a:close/>
                </a:path>
              </a:pathLst>
            </a:custGeom>
            <a:blipFill>
              <a:blip r:embed="rId3"/>
              <a:stretch>
                <a:fillRect l="-83223" t="0" r="-83223" b="0"/>
              </a:stretch>
            </a:blipFill>
          </p:spPr>
        </p:sp>
        <p:sp>
          <p:nvSpPr>
            <p:cNvPr name="Freeform 17" id="17"/>
            <p:cNvSpPr/>
            <p:nvPr/>
          </p:nvSpPr>
          <p:spPr>
            <a:xfrm flipH="false" flipV="false" rot="0">
              <a:off x="0" y="0"/>
              <a:ext cx="3663950" cy="5459730"/>
            </a:xfrm>
            <a:custGeom>
              <a:avLst/>
              <a:gdLst/>
              <a:ahLst/>
              <a:cxnLst/>
              <a:rect r="r" b="b" t="t" l="l"/>
              <a:pathLst>
                <a:path h="5459730" w="3663950">
                  <a:moveTo>
                    <a:pt x="3271520" y="5459730"/>
                  </a:moveTo>
                  <a:lnTo>
                    <a:pt x="391160" y="5459730"/>
                  </a:lnTo>
                  <a:cubicBezTo>
                    <a:pt x="175260" y="5459730"/>
                    <a:pt x="0" y="5284470"/>
                    <a:pt x="0" y="5068570"/>
                  </a:cubicBezTo>
                  <a:lnTo>
                    <a:pt x="0" y="391160"/>
                  </a:lnTo>
                  <a:cubicBezTo>
                    <a:pt x="0" y="175260"/>
                    <a:pt x="175260" y="0"/>
                    <a:pt x="391160" y="0"/>
                  </a:cubicBezTo>
                  <a:lnTo>
                    <a:pt x="3271520" y="0"/>
                  </a:lnTo>
                  <a:cubicBezTo>
                    <a:pt x="3487420" y="0"/>
                    <a:pt x="3662680" y="175260"/>
                    <a:pt x="3662680" y="391160"/>
                  </a:cubicBezTo>
                  <a:lnTo>
                    <a:pt x="3662680" y="5067300"/>
                  </a:lnTo>
                  <a:cubicBezTo>
                    <a:pt x="3663950" y="5284470"/>
                    <a:pt x="3487420" y="5459730"/>
                    <a:pt x="3271520" y="5459730"/>
                  </a:cubicBezTo>
                  <a:close/>
                  <a:moveTo>
                    <a:pt x="391160" y="63500"/>
                  </a:moveTo>
                  <a:cubicBezTo>
                    <a:pt x="210820" y="63500"/>
                    <a:pt x="63500" y="210820"/>
                    <a:pt x="63500" y="391160"/>
                  </a:cubicBezTo>
                  <a:lnTo>
                    <a:pt x="63500" y="5067300"/>
                  </a:lnTo>
                  <a:cubicBezTo>
                    <a:pt x="63500" y="5248910"/>
                    <a:pt x="210820" y="5394960"/>
                    <a:pt x="391160" y="5394960"/>
                  </a:cubicBezTo>
                  <a:lnTo>
                    <a:pt x="3271520" y="5394960"/>
                  </a:lnTo>
                  <a:cubicBezTo>
                    <a:pt x="3453130" y="5394960"/>
                    <a:pt x="3599180" y="5247640"/>
                    <a:pt x="3599180" y="5067300"/>
                  </a:cubicBezTo>
                  <a:lnTo>
                    <a:pt x="3599180" y="391160"/>
                  </a:lnTo>
                  <a:cubicBezTo>
                    <a:pt x="3599180" y="209550"/>
                    <a:pt x="3451860" y="63500"/>
                    <a:pt x="3271520" y="63500"/>
                  </a:cubicBezTo>
                  <a:lnTo>
                    <a:pt x="391160" y="63500"/>
                  </a:lnTo>
                  <a:close/>
                </a:path>
              </a:pathLst>
            </a:custGeom>
            <a:solidFill>
              <a:srgbClr val="FFFFFF"/>
            </a:solidFill>
          </p:spPr>
        </p:sp>
      </p:grpSp>
      <p:sp>
        <p:nvSpPr>
          <p:cNvPr name="Freeform 18" id="18"/>
          <p:cNvSpPr/>
          <p:nvPr/>
        </p:nvSpPr>
        <p:spPr>
          <a:xfrm flipH="false" flipV="false" rot="0">
            <a:off x="9878934" y="3232263"/>
            <a:ext cx="2079298" cy="2129882"/>
          </a:xfrm>
          <a:custGeom>
            <a:avLst/>
            <a:gdLst/>
            <a:ahLst/>
            <a:cxnLst/>
            <a:rect r="r" b="b" t="t" l="l"/>
            <a:pathLst>
              <a:path h="2129882" w="2079298">
                <a:moveTo>
                  <a:pt x="0" y="0"/>
                </a:moveTo>
                <a:lnTo>
                  <a:pt x="2079297" y="0"/>
                </a:lnTo>
                <a:lnTo>
                  <a:pt x="2079297" y="2129882"/>
                </a:lnTo>
                <a:lnTo>
                  <a:pt x="0" y="2129882"/>
                </a:lnTo>
                <a:lnTo>
                  <a:pt x="0" y="0"/>
                </a:lnTo>
                <a:close/>
              </a:path>
            </a:pathLst>
          </a:custGeom>
          <a:blipFill>
            <a:blip r:embed="rId4"/>
            <a:stretch>
              <a:fillRect l="0" t="0" r="0" b="0"/>
            </a:stretch>
          </a:blipFill>
        </p:spPr>
      </p:sp>
      <p:sp>
        <p:nvSpPr>
          <p:cNvPr name="Freeform 19" id="19"/>
          <p:cNvSpPr/>
          <p:nvPr/>
        </p:nvSpPr>
        <p:spPr>
          <a:xfrm flipH="false" flipV="false" rot="0">
            <a:off x="9742112" y="7108033"/>
            <a:ext cx="2216119" cy="1789516"/>
          </a:xfrm>
          <a:custGeom>
            <a:avLst/>
            <a:gdLst/>
            <a:ahLst/>
            <a:cxnLst/>
            <a:rect r="r" b="b" t="t" l="l"/>
            <a:pathLst>
              <a:path h="1789516" w="2216119">
                <a:moveTo>
                  <a:pt x="0" y="0"/>
                </a:moveTo>
                <a:lnTo>
                  <a:pt x="2216119" y="0"/>
                </a:lnTo>
                <a:lnTo>
                  <a:pt x="2216119" y="1789516"/>
                </a:lnTo>
                <a:lnTo>
                  <a:pt x="0" y="1789516"/>
                </a:lnTo>
                <a:lnTo>
                  <a:pt x="0" y="0"/>
                </a:lnTo>
                <a:close/>
              </a:path>
            </a:pathLst>
          </a:custGeom>
          <a:blipFill>
            <a:blip r:embed="rId5"/>
            <a:stretch>
              <a:fillRect l="0" t="0" r="0" b="0"/>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149731" y="5318774"/>
            <a:ext cx="3654083" cy="3939526"/>
            <a:chOff x="0" y="0"/>
            <a:chExt cx="1022038" cy="1101876"/>
          </a:xfrm>
        </p:grpSpPr>
        <p:sp>
          <p:nvSpPr>
            <p:cNvPr name="Freeform 4" id="4"/>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127080" y="4532327"/>
            <a:ext cx="1699385" cy="16993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8" id="8"/>
            <p:cNvSpPr txBox="true"/>
            <p:nvPr/>
          </p:nvSpPr>
          <p:spPr>
            <a:xfrm>
              <a:off x="76200" y="-9525"/>
              <a:ext cx="660400" cy="746125"/>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Bold"/>
                </a:rPr>
                <a:t>01</a:t>
              </a:r>
            </a:p>
          </p:txBody>
        </p:sp>
      </p:grpSp>
      <p:grpSp>
        <p:nvGrpSpPr>
          <p:cNvPr name="Group 9" id="9"/>
          <p:cNvGrpSpPr/>
          <p:nvPr/>
        </p:nvGrpSpPr>
        <p:grpSpPr>
          <a:xfrm rot="0">
            <a:off x="2355487" y="1214848"/>
            <a:ext cx="7111403" cy="2871724"/>
            <a:chOff x="0" y="0"/>
            <a:chExt cx="2103238" cy="849329"/>
          </a:xfrm>
        </p:grpSpPr>
        <p:sp>
          <p:nvSpPr>
            <p:cNvPr name="Freeform 10" id="10"/>
            <p:cNvSpPr/>
            <p:nvPr/>
          </p:nvSpPr>
          <p:spPr>
            <a:xfrm flipH="false" flipV="false" rot="0">
              <a:off x="0" y="0"/>
              <a:ext cx="2103238" cy="849329"/>
            </a:xfrm>
            <a:custGeom>
              <a:avLst/>
              <a:gdLst/>
              <a:ahLst/>
              <a:cxnLst/>
              <a:rect r="r" b="b" t="t" l="l"/>
              <a:pathLst>
                <a:path h="849329" w="2103238">
                  <a:moveTo>
                    <a:pt x="64231" y="0"/>
                  </a:moveTo>
                  <a:lnTo>
                    <a:pt x="2039007" y="0"/>
                  </a:lnTo>
                  <a:cubicBezTo>
                    <a:pt x="2056042" y="0"/>
                    <a:pt x="2072379" y="6767"/>
                    <a:pt x="2084425" y="18813"/>
                  </a:cubicBezTo>
                  <a:cubicBezTo>
                    <a:pt x="2096470" y="30859"/>
                    <a:pt x="2103238" y="47196"/>
                    <a:pt x="2103238" y="64231"/>
                  </a:cubicBezTo>
                  <a:lnTo>
                    <a:pt x="2103238" y="785098"/>
                  </a:lnTo>
                  <a:cubicBezTo>
                    <a:pt x="2103238" y="820571"/>
                    <a:pt x="2074481" y="849329"/>
                    <a:pt x="2039007" y="849329"/>
                  </a:cubicBezTo>
                  <a:lnTo>
                    <a:pt x="64231" y="849329"/>
                  </a:lnTo>
                  <a:cubicBezTo>
                    <a:pt x="28757" y="849329"/>
                    <a:pt x="0" y="820571"/>
                    <a:pt x="0" y="785098"/>
                  </a:cubicBezTo>
                  <a:lnTo>
                    <a:pt x="0" y="64231"/>
                  </a:lnTo>
                  <a:cubicBezTo>
                    <a:pt x="0" y="28757"/>
                    <a:pt x="28757" y="0"/>
                    <a:pt x="64231"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103238" cy="944579"/>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2" id="12"/>
          <p:cNvSpPr/>
          <p:nvPr/>
        </p:nvSpPr>
        <p:spPr>
          <a:xfrm flipH="false" flipV="false" rot="0">
            <a:off x="1055450" y="1028700"/>
            <a:ext cx="3117676" cy="3142554"/>
          </a:xfrm>
          <a:custGeom>
            <a:avLst/>
            <a:gdLst/>
            <a:ahLst/>
            <a:cxnLst/>
            <a:rect r="r" b="b" t="t" l="l"/>
            <a:pathLst>
              <a:path h="3142554" w="3117676">
                <a:moveTo>
                  <a:pt x="0" y="0"/>
                </a:moveTo>
                <a:lnTo>
                  <a:pt x="3117675" y="0"/>
                </a:lnTo>
                <a:lnTo>
                  <a:pt x="3117675" y="3142554"/>
                </a:lnTo>
                <a:lnTo>
                  <a:pt x="0" y="3142554"/>
                </a:lnTo>
                <a:lnTo>
                  <a:pt x="0" y="0"/>
                </a:lnTo>
                <a:close/>
              </a:path>
            </a:pathLst>
          </a:custGeom>
          <a:blipFill>
            <a:blip r:embed="rId3"/>
            <a:stretch>
              <a:fillRect l="0" t="0" r="0" b="0"/>
            </a:stretch>
          </a:blipFill>
        </p:spPr>
      </p:sp>
      <p:grpSp>
        <p:nvGrpSpPr>
          <p:cNvPr name="Group 13" id="13"/>
          <p:cNvGrpSpPr/>
          <p:nvPr/>
        </p:nvGrpSpPr>
        <p:grpSpPr>
          <a:xfrm rot="0">
            <a:off x="5261170" y="5318774"/>
            <a:ext cx="3654083" cy="3939526"/>
            <a:chOff x="0" y="0"/>
            <a:chExt cx="1022038" cy="1101876"/>
          </a:xfrm>
        </p:grpSpPr>
        <p:sp>
          <p:nvSpPr>
            <p:cNvPr name="Freeform 14" id="14"/>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5" id="15"/>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6" id="16"/>
          <p:cNvGrpSpPr/>
          <p:nvPr/>
        </p:nvGrpSpPr>
        <p:grpSpPr>
          <a:xfrm rot="0">
            <a:off x="6238518" y="4532327"/>
            <a:ext cx="1699385" cy="1699385"/>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18" id="18"/>
            <p:cNvSpPr txBox="true"/>
            <p:nvPr/>
          </p:nvSpPr>
          <p:spPr>
            <a:xfrm>
              <a:off x="76200" y="-9525"/>
              <a:ext cx="660400" cy="746125"/>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Bold"/>
                </a:rPr>
                <a:t>02</a:t>
              </a:r>
            </a:p>
          </p:txBody>
        </p:sp>
      </p:grpSp>
      <p:grpSp>
        <p:nvGrpSpPr>
          <p:cNvPr name="Group 19" id="19"/>
          <p:cNvGrpSpPr/>
          <p:nvPr/>
        </p:nvGrpSpPr>
        <p:grpSpPr>
          <a:xfrm rot="0">
            <a:off x="9372678" y="5318774"/>
            <a:ext cx="3654083" cy="3939526"/>
            <a:chOff x="0" y="0"/>
            <a:chExt cx="1022038" cy="1101876"/>
          </a:xfrm>
        </p:grpSpPr>
        <p:sp>
          <p:nvSpPr>
            <p:cNvPr name="Freeform 20" id="20"/>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21" id="21"/>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2" id="22"/>
          <p:cNvGrpSpPr/>
          <p:nvPr/>
        </p:nvGrpSpPr>
        <p:grpSpPr>
          <a:xfrm rot="0">
            <a:off x="10350026" y="4532327"/>
            <a:ext cx="1699385" cy="1699385"/>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24" id="24"/>
            <p:cNvSpPr txBox="true"/>
            <p:nvPr/>
          </p:nvSpPr>
          <p:spPr>
            <a:xfrm>
              <a:off x="76200" y="-9525"/>
              <a:ext cx="660400" cy="746125"/>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Bold"/>
                </a:rPr>
                <a:t>03</a:t>
              </a:r>
            </a:p>
          </p:txBody>
        </p:sp>
      </p:grpSp>
      <p:grpSp>
        <p:nvGrpSpPr>
          <p:cNvPr name="Group 25" id="25"/>
          <p:cNvGrpSpPr/>
          <p:nvPr/>
        </p:nvGrpSpPr>
        <p:grpSpPr>
          <a:xfrm rot="0">
            <a:off x="13484186" y="5318774"/>
            <a:ext cx="3654083" cy="3939526"/>
            <a:chOff x="0" y="0"/>
            <a:chExt cx="1022038" cy="1101876"/>
          </a:xfrm>
        </p:grpSpPr>
        <p:sp>
          <p:nvSpPr>
            <p:cNvPr name="Freeform 26" id="26"/>
            <p:cNvSpPr/>
            <p:nvPr/>
          </p:nvSpPr>
          <p:spPr>
            <a:xfrm flipH="false" flipV="false" rot="0">
              <a:off x="0" y="0"/>
              <a:ext cx="1022038" cy="1101876"/>
            </a:xfrm>
            <a:custGeom>
              <a:avLst/>
              <a:gdLst/>
              <a:ahLst/>
              <a:cxnLst/>
              <a:rect r="r" b="b" t="t" l="l"/>
              <a:pathLst>
                <a:path h="1101876" w="1022038">
                  <a:moveTo>
                    <a:pt x="125004" y="0"/>
                  </a:moveTo>
                  <a:lnTo>
                    <a:pt x="897034" y="0"/>
                  </a:lnTo>
                  <a:cubicBezTo>
                    <a:pt x="930187" y="0"/>
                    <a:pt x="961982" y="13170"/>
                    <a:pt x="985425" y="36613"/>
                  </a:cubicBezTo>
                  <a:cubicBezTo>
                    <a:pt x="1008868" y="60055"/>
                    <a:pt x="1022038" y="91851"/>
                    <a:pt x="1022038" y="125004"/>
                  </a:cubicBezTo>
                  <a:lnTo>
                    <a:pt x="1022038" y="976872"/>
                  </a:lnTo>
                  <a:cubicBezTo>
                    <a:pt x="1022038" y="1010025"/>
                    <a:pt x="1008868" y="1041820"/>
                    <a:pt x="985425" y="1065263"/>
                  </a:cubicBezTo>
                  <a:cubicBezTo>
                    <a:pt x="961982" y="1088706"/>
                    <a:pt x="930187" y="1101876"/>
                    <a:pt x="897034" y="1101876"/>
                  </a:cubicBezTo>
                  <a:lnTo>
                    <a:pt x="125004" y="1101876"/>
                  </a:lnTo>
                  <a:cubicBezTo>
                    <a:pt x="91851" y="1101876"/>
                    <a:pt x="60055" y="1088706"/>
                    <a:pt x="36613" y="1065263"/>
                  </a:cubicBezTo>
                  <a:cubicBezTo>
                    <a:pt x="13170" y="1041820"/>
                    <a:pt x="0" y="1010025"/>
                    <a:pt x="0" y="976872"/>
                  </a:cubicBezTo>
                  <a:lnTo>
                    <a:pt x="0" y="125004"/>
                  </a:lnTo>
                  <a:cubicBezTo>
                    <a:pt x="0" y="91851"/>
                    <a:pt x="13170" y="60055"/>
                    <a:pt x="36613" y="36613"/>
                  </a:cubicBezTo>
                  <a:cubicBezTo>
                    <a:pt x="60055" y="13170"/>
                    <a:pt x="91851" y="0"/>
                    <a:pt x="12500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27" id="27"/>
            <p:cNvSpPr txBox="true"/>
            <p:nvPr/>
          </p:nvSpPr>
          <p:spPr>
            <a:xfrm>
              <a:off x="0" y="-95250"/>
              <a:ext cx="1022038" cy="119712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8" id="28"/>
          <p:cNvGrpSpPr/>
          <p:nvPr/>
        </p:nvGrpSpPr>
        <p:grpSpPr>
          <a:xfrm rot="0">
            <a:off x="14461535" y="4532327"/>
            <a:ext cx="1699385" cy="169938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sq">
              <a:solidFill>
                <a:srgbClr val="FFFFFF"/>
              </a:solidFill>
              <a:prstDash val="solid"/>
              <a:miter/>
            </a:ln>
          </p:spPr>
        </p:sp>
        <p:sp>
          <p:nvSpPr>
            <p:cNvPr name="TextBox 30" id="30"/>
            <p:cNvSpPr txBox="true"/>
            <p:nvPr/>
          </p:nvSpPr>
          <p:spPr>
            <a:xfrm>
              <a:off x="76200" y="-9525"/>
              <a:ext cx="660400" cy="746125"/>
            </a:xfrm>
            <a:prstGeom prst="rect">
              <a:avLst/>
            </a:prstGeom>
          </p:spPr>
          <p:txBody>
            <a:bodyPr anchor="ctr" rtlCol="false" tIns="50800" lIns="50800" bIns="50800" rIns="50800"/>
            <a:lstStyle/>
            <a:p>
              <a:pPr algn="ctr" marL="0" indent="0" lvl="0">
                <a:lnSpc>
                  <a:spcPts val="7262"/>
                </a:lnSpc>
                <a:spcBef>
                  <a:spcPct val="0"/>
                </a:spcBef>
              </a:pPr>
              <a:r>
                <a:rPr lang="en-US" sz="5187" strike="noStrike" u="none">
                  <a:solidFill>
                    <a:srgbClr val="FFFFFF"/>
                  </a:solidFill>
                  <a:latin typeface="Montserrat Bold"/>
                </a:rPr>
                <a:t>04</a:t>
              </a:r>
            </a:p>
          </p:txBody>
        </p:sp>
      </p:grpSp>
      <p:sp>
        <p:nvSpPr>
          <p:cNvPr name="Freeform 31" id="31"/>
          <p:cNvSpPr/>
          <p:nvPr/>
        </p:nvSpPr>
        <p:spPr>
          <a:xfrm flipH="false" flipV="false" rot="0">
            <a:off x="14079439" y="1028700"/>
            <a:ext cx="4635925" cy="3859407"/>
          </a:xfrm>
          <a:custGeom>
            <a:avLst/>
            <a:gdLst/>
            <a:ahLst/>
            <a:cxnLst/>
            <a:rect r="r" b="b" t="t" l="l"/>
            <a:pathLst>
              <a:path h="3859407" w="4635925">
                <a:moveTo>
                  <a:pt x="0" y="0"/>
                </a:moveTo>
                <a:lnTo>
                  <a:pt x="4635924" y="0"/>
                </a:lnTo>
                <a:lnTo>
                  <a:pt x="4635924" y="3859407"/>
                </a:lnTo>
                <a:lnTo>
                  <a:pt x="0" y="3859407"/>
                </a:lnTo>
                <a:lnTo>
                  <a:pt x="0" y="0"/>
                </a:lnTo>
                <a:close/>
              </a:path>
            </a:pathLst>
          </a:custGeom>
          <a:blipFill>
            <a:blip r:embed="rId4"/>
            <a:stretch>
              <a:fillRect l="0" t="0" r="0" b="0"/>
            </a:stretch>
          </a:blipFill>
        </p:spPr>
      </p:sp>
      <p:sp>
        <p:nvSpPr>
          <p:cNvPr name="Freeform 32" id="32"/>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5"/>
            <a:stretch>
              <a:fillRect l="-321036" t="0" r="0" b="-144015"/>
            </a:stretch>
          </a:blipFill>
        </p:spPr>
      </p:sp>
      <p:sp>
        <p:nvSpPr>
          <p:cNvPr name="TextBox 33" id="33"/>
          <p:cNvSpPr txBox="true"/>
          <p:nvPr/>
        </p:nvSpPr>
        <p:spPr>
          <a:xfrm rot="0">
            <a:off x="1507101" y="6429923"/>
            <a:ext cx="2939342" cy="2572156"/>
          </a:xfrm>
          <a:prstGeom prst="rect">
            <a:avLst/>
          </a:prstGeom>
        </p:spPr>
        <p:txBody>
          <a:bodyPr anchor="t" rtlCol="false" tIns="0" lIns="0" bIns="0" rIns="0">
            <a:spAutoFit/>
          </a:bodyPr>
          <a:lstStyle/>
          <a:p>
            <a:pPr algn="ctr" marL="0" indent="0" lvl="1">
              <a:lnSpc>
                <a:spcPts val="2591"/>
              </a:lnSpc>
              <a:spcBef>
                <a:spcPct val="0"/>
              </a:spcBef>
            </a:pPr>
            <a:r>
              <a:rPr lang="en-US" sz="1787" strike="noStrike" u="none">
                <a:solidFill>
                  <a:srgbClr val="FFFFFF"/>
                </a:solidFill>
                <a:latin typeface="Montserrat"/>
              </a:rPr>
              <a:t>Lorem ipsum dolor sit amet, consectetur adipiscing elit. Proin varius, eros nec efficitur euismod, lectus turpis sollicitudin augue, non ultricies enim nunc sit amet augue.</a:t>
            </a:r>
          </a:p>
        </p:txBody>
      </p:sp>
      <p:sp>
        <p:nvSpPr>
          <p:cNvPr name="TextBox 34" id="34"/>
          <p:cNvSpPr txBox="true"/>
          <p:nvPr/>
        </p:nvSpPr>
        <p:spPr>
          <a:xfrm rot="0">
            <a:off x="4283808" y="1607655"/>
            <a:ext cx="4967026" cy="1981335"/>
          </a:xfrm>
          <a:prstGeom prst="rect">
            <a:avLst/>
          </a:prstGeom>
        </p:spPr>
        <p:txBody>
          <a:bodyPr anchor="t" rtlCol="false" tIns="0" lIns="0" bIns="0" rIns="0">
            <a:spAutoFit/>
          </a:bodyPr>
          <a:lstStyle/>
          <a:p>
            <a:pPr algn="l" marL="0" indent="0" lvl="0">
              <a:lnSpc>
                <a:spcPts val="7963"/>
              </a:lnSpc>
              <a:spcBef>
                <a:spcPct val="0"/>
              </a:spcBef>
            </a:pPr>
            <a:r>
              <a:rPr lang="en-US" sz="5687">
                <a:solidFill>
                  <a:srgbClr val="FFFFFF"/>
                </a:solidFill>
                <a:latin typeface="Montserrat Bold"/>
              </a:rPr>
              <a:t>A</a:t>
            </a:r>
            <a:r>
              <a:rPr lang="en-US" sz="5687" strike="noStrike" u="none">
                <a:solidFill>
                  <a:srgbClr val="FFFFFF"/>
                </a:solidFill>
                <a:latin typeface="Montserrat Bold"/>
              </a:rPr>
              <a:t>utomation Process</a:t>
            </a:r>
          </a:p>
        </p:txBody>
      </p:sp>
      <p:sp>
        <p:nvSpPr>
          <p:cNvPr name="TextBox 35" id="35"/>
          <p:cNvSpPr txBox="true"/>
          <p:nvPr/>
        </p:nvSpPr>
        <p:spPr>
          <a:xfrm rot="0">
            <a:off x="5618540" y="6429923"/>
            <a:ext cx="2939342" cy="2572156"/>
          </a:xfrm>
          <a:prstGeom prst="rect">
            <a:avLst/>
          </a:prstGeom>
        </p:spPr>
        <p:txBody>
          <a:bodyPr anchor="t" rtlCol="false" tIns="0" lIns="0" bIns="0" rIns="0">
            <a:spAutoFit/>
          </a:bodyPr>
          <a:lstStyle/>
          <a:p>
            <a:pPr algn="ctr" marL="0" indent="0" lvl="1">
              <a:lnSpc>
                <a:spcPts val="2591"/>
              </a:lnSpc>
              <a:spcBef>
                <a:spcPct val="0"/>
              </a:spcBef>
            </a:pPr>
            <a:r>
              <a:rPr lang="en-US" sz="1787" strike="noStrike" u="none">
                <a:solidFill>
                  <a:srgbClr val="FFFFFF"/>
                </a:solidFill>
                <a:latin typeface="Montserrat"/>
              </a:rPr>
              <a:t>Lorem ipsum dolor sit amet, consectetur adipiscing elit. Proin varius, eros nec efficitur euismod, lectus turpis sollicitudin augue, non ultricies enim nunc sit amet augue.</a:t>
            </a:r>
          </a:p>
        </p:txBody>
      </p:sp>
      <p:sp>
        <p:nvSpPr>
          <p:cNvPr name="TextBox 36" id="36"/>
          <p:cNvSpPr txBox="true"/>
          <p:nvPr/>
        </p:nvSpPr>
        <p:spPr>
          <a:xfrm rot="0">
            <a:off x="9730048" y="6429923"/>
            <a:ext cx="2939342" cy="2572156"/>
          </a:xfrm>
          <a:prstGeom prst="rect">
            <a:avLst/>
          </a:prstGeom>
        </p:spPr>
        <p:txBody>
          <a:bodyPr anchor="t" rtlCol="false" tIns="0" lIns="0" bIns="0" rIns="0">
            <a:spAutoFit/>
          </a:bodyPr>
          <a:lstStyle/>
          <a:p>
            <a:pPr algn="ctr" marL="0" indent="0" lvl="1">
              <a:lnSpc>
                <a:spcPts val="2591"/>
              </a:lnSpc>
              <a:spcBef>
                <a:spcPct val="0"/>
              </a:spcBef>
            </a:pPr>
            <a:r>
              <a:rPr lang="en-US" sz="1787" strike="noStrike" u="none">
                <a:solidFill>
                  <a:srgbClr val="FFFFFF"/>
                </a:solidFill>
                <a:latin typeface="Montserrat"/>
              </a:rPr>
              <a:t>Lorem ipsum dolor sit amet, consectetur adipiscing elit. Proin varius, eros nec efficitur euismod, lectus turpis sollicitudin augue, non ultricies enim nunc sit amet augue.</a:t>
            </a:r>
          </a:p>
        </p:txBody>
      </p:sp>
      <p:sp>
        <p:nvSpPr>
          <p:cNvPr name="TextBox 37" id="37"/>
          <p:cNvSpPr txBox="true"/>
          <p:nvPr/>
        </p:nvSpPr>
        <p:spPr>
          <a:xfrm rot="0">
            <a:off x="13841556" y="6429923"/>
            <a:ext cx="2939342" cy="2572156"/>
          </a:xfrm>
          <a:prstGeom prst="rect">
            <a:avLst/>
          </a:prstGeom>
        </p:spPr>
        <p:txBody>
          <a:bodyPr anchor="t" rtlCol="false" tIns="0" lIns="0" bIns="0" rIns="0">
            <a:spAutoFit/>
          </a:bodyPr>
          <a:lstStyle/>
          <a:p>
            <a:pPr algn="ctr" marL="0" indent="0" lvl="1">
              <a:lnSpc>
                <a:spcPts val="2591"/>
              </a:lnSpc>
              <a:spcBef>
                <a:spcPct val="0"/>
              </a:spcBef>
            </a:pPr>
            <a:r>
              <a:rPr lang="en-US" sz="1787" strike="noStrike" u="none">
                <a:solidFill>
                  <a:srgbClr val="FFFFFF"/>
                </a:solidFill>
                <a:latin typeface="Montserrat"/>
              </a:rPr>
              <a:t>Lorem ipsum dolor sit amet, consectetur adipiscing elit. Proin varius, eros nec efficitur euismod, lectus turpis sollicitudin augue, non ultricies enim nunc sit amet augue.</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763500" y="3056847"/>
            <a:ext cx="14761000" cy="5668167"/>
            <a:chOff x="0" y="0"/>
            <a:chExt cx="4365650" cy="1676393"/>
          </a:xfrm>
        </p:grpSpPr>
        <p:sp>
          <p:nvSpPr>
            <p:cNvPr name="Freeform 4" id="4"/>
            <p:cNvSpPr/>
            <p:nvPr/>
          </p:nvSpPr>
          <p:spPr>
            <a:xfrm flipH="false" flipV="false" rot="0">
              <a:off x="0" y="0"/>
              <a:ext cx="4365650" cy="1676393"/>
            </a:xfrm>
            <a:custGeom>
              <a:avLst/>
              <a:gdLst/>
              <a:ahLst/>
              <a:cxnLst/>
              <a:rect r="r" b="b" t="t" l="l"/>
              <a:pathLst>
                <a:path h="1676393" w="4365650">
                  <a:moveTo>
                    <a:pt x="30945" y="0"/>
                  </a:moveTo>
                  <a:lnTo>
                    <a:pt x="4334705" y="0"/>
                  </a:lnTo>
                  <a:cubicBezTo>
                    <a:pt x="4342912" y="0"/>
                    <a:pt x="4350783" y="3260"/>
                    <a:pt x="4356586" y="9063"/>
                  </a:cubicBezTo>
                  <a:cubicBezTo>
                    <a:pt x="4362390" y="14867"/>
                    <a:pt x="4365650" y="22738"/>
                    <a:pt x="4365650" y="30945"/>
                  </a:cubicBezTo>
                  <a:lnTo>
                    <a:pt x="4365650" y="1645448"/>
                  </a:lnTo>
                  <a:cubicBezTo>
                    <a:pt x="4365650" y="1653655"/>
                    <a:pt x="4362390" y="1661526"/>
                    <a:pt x="4356586" y="1667329"/>
                  </a:cubicBezTo>
                  <a:cubicBezTo>
                    <a:pt x="4350783" y="1673132"/>
                    <a:pt x="4342912" y="1676393"/>
                    <a:pt x="4334705" y="1676393"/>
                  </a:cubicBezTo>
                  <a:lnTo>
                    <a:pt x="30945" y="1676393"/>
                  </a:lnTo>
                  <a:cubicBezTo>
                    <a:pt x="22738" y="1676393"/>
                    <a:pt x="14867" y="1673132"/>
                    <a:pt x="9063" y="1667329"/>
                  </a:cubicBezTo>
                  <a:cubicBezTo>
                    <a:pt x="3260" y="1661526"/>
                    <a:pt x="0" y="1653655"/>
                    <a:pt x="0" y="1645448"/>
                  </a:cubicBezTo>
                  <a:lnTo>
                    <a:pt x="0" y="30945"/>
                  </a:lnTo>
                  <a:cubicBezTo>
                    <a:pt x="0" y="22738"/>
                    <a:pt x="3260" y="14867"/>
                    <a:pt x="9063" y="9063"/>
                  </a:cubicBezTo>
                  <a:cubicBezTo>
                    <a:pt x="14867" y="3260"/>
                    <a:pt x="22738" y="0"/>
                    <a:pt x="30945" y="0"/>
                  </a:cubicBezTo>
                  <a:close/>
                </a:path>
              </a:pathLst>
            </a:custGeom>
            <a:gradFill rotWithShape="true">
              <a:gsLst>
                <a:gs pos="0">
                  <a:srgbClr val="4FB6E8">
                    <a:alpha val="100000"/>
                  </a:srgbClr>
                </a:gs>
                <a:gs pos="100000">
                  <a:srgbClr val="2B69B4">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365650"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5062495" y="2191672"/>
            <a:ext cx="7964815" cy="1406906"/>
            <a:chOff x="0" y="0"/>
            <a:chExt cx="2355639" cy="416101"/>
          </a:xfrm>
        </p:grpSpPr>
        <p:sp>
          <p:nvSpPr>
            <p:cNvPr name="Freeform 7" id="7"/>
            <p:cNvSpPr/>
            <p:nvPr/>
          </p:nvSpPr>
          <p:spPr>
            <a:xfrm flipH="false" flipV="false" rot="0">
              <a:off x="0" y="0"/>
              <a:ext cx="2355639" cy="416101"/>
            </a:xfrm>
            <a:custGeom>
              <a:avLst/>
              <a:gdLst/>
              <a:ahLst/>
              <a:cxnLst/>
              <a:rect r="r" b="b" t="t" l="l"/>
              <a:pathLst>
                <a:path h="416101" w="2355639">
                  <a:moveTo>
                    <a:pt x="57349" y="0"/>
                  </a:moveTo>
                  <a:lnTo>
                    <a:pt x="2298291" y="0"/>
                  </a:lnTo>
                  <a:cubicBezTo>
                    <a:pt x="2313500" y="0"/>
                    <a:pt x="2328087" y="6042"/>
                    <a:pt x="2338842" y="16797"/>
                  </a:cubicBezTo>
                  <a:cubicBezTo>
                    <a:pt x="2349597" y="27552"/>
                    <a:pt x="2355639" y="42139"/>
                    <a:pt x="2355639" y="57349"/>
                  </a:cubicBezTo>
                  <a:lnTo>
                    <a:pt x="2355639" y="358752"/>
                  </a:lnTo>
                  <a:cubicBezTo>
                    <a:pt x="2355639" y="390425"/>
                    <a:pt x="2329963" y="416101"/>
                    <a:pt x="2298291" y="416101"/>
                  </a:cubicBezTo>
                  <a:lnTo>
                    <a:pt x="57349" y="416101"/>
                  </a:lnTo>
                  <a:cubicBezTo>
                    <a:pt x="42139" y="416101"/>
                    <a:pt x="27552" y="410058"/>
                    <a:pt x="16797" y="399303"/>
                  </a:cubicBezTo>
                  <a:cubicBezTo>
                    <a:pt x="6042" y="388548"/>
                    <a:pt x="0" y="373962"/>
                    <a:pt x="0" y="358752"/>
                  </a:cubicBezTo>
                  <a:lnTo>
                    <a:pt x="0" y="57349"/>
                  </a:lnTo>
                  <a:cubicBezTo>
                    <a:pt x="0" y="42139"/>
                    <a:pt x="6042" y="27552"/>
                    <a:pt x="16797" y="16797"/>
                  </a:cubicBezTo>
                  <a:cubicBezTo>
                    <a:pt x="27552" y="6042"/>
                    <a:pt x="42139" y="0"/>
                    <a:pt x="57349"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355639"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9" id="9"/>
          <p:cNvSpPr/>
          <p:nvPr/>
        </p:nvSpPr>
        <p:spPr>
          <a:xfrm>
            <a:off x="6607122" y="4246111"/>
            <a:ext cx="0" cy="4064703"/>
          </a:xfrm>
          <a:prstGeom prst="line">
            <a:avLst/>
          </a:prstGeom>
          <a:ln cap="rnd" w="47625">
            <a:solidFill>
              <a:srgbClr val="FFFFFF"/>
            </a:solidFill>
            <a:prstDash val="solid"/>
            <a:headEnd type="none" len="sm" w="sm"/>
            <a:tailEnd type="none" len="sm" w="sm"/>
          </a:ln>
        </p:spPr>
      </p:sp>
      <p:grpSp>
        <p:nvGrpSpPr>
          <p:cNvPr name="Group 10" id="10"/>
          <p:cNvGrpSpPr/>
          <p:nvPr/>
        </p:nvGrpSpPr>
        <p:grpSpPr>
          <a:xfrm rot="0">
            <a:off x="2503244" y="4246111"/>
            <a:ext cx="3331524" cy="859339"/>
            <a:chOff x="0" y="0"/>
            <a:chExt cx="877438" cy="226328"/>
          </a:xfrm>
        </p:grpSpPr>
        <p:sp>
          <p:nvSpPr>
            <p:cNvPr name="Freeform 11" id="11"/>
            <p:cNvSpPr/>
            <p:nvPr/>
          </p:nvSpPr>
          <p:spPr>
            <a:xfrm flipH="false" flipV="false" rot="0">
              <a:off x="0" y="0"/>
              <a:ext cx="877438" cy="226328"/>
            </a:xfrm>
            <a:custGeom>
              <a:avLst/>
              <a:gdLst/>
              <a:ahLst/>
              <a:cxnLst/>
              <a:rect r="r" b="b" t="t" l="l"/>
              <a:pathLst>
                <a:path h="226328" w="877438">
                  <a:moveTo>
                    <a:pt x="113164" y="0"/>
                  </a:moveTo>
                  <a:lnTo>
                    <a:pt x="764274" y="0"/>
                  </a:lnTo>
                  <a:cubicBezTo>
                    <a:pt x="794287" y="0"/>
                    <a:pt x="823071" y="11923"/>
                    <a:pt x="844293" y="33145"/>
                  </a:cubicBezTo>
                  <a:cubicBezTo>
                    <a:pt x="865516" y="54367"/>
                    <a:pt x="877438" y="83151"/>
                    <a:pt x="877438" y="113164"/>
                  </a:cubicBezTo>
                  <a:lnTo>
                    <a:pt x="877438" y="113164"/>
                  </a:lnTo>
                  <a:cubicBezTo>
                    <a:pt x="877438" y="143177"/>
                    <a:pt x="865516" y="171961"/>
                    <a:pt x="844293" y="193183"/>
                  </a:cubicBezTo>
                  <a:cubicBezTo>
                    <a:pt x="823071" y="214405"/>
                    <a:pt x="794287" y="226328"/>
                    <a:pt x="764274" y="226328"/>
                  </a:cubicBezTo>
                  <a:lnTo>
                    <a:pt x="113164" y="226328"/>
                  </a:lnTo>
                  <a:cubicBezTo>
                    <a:pt x="83151" y="226328"/>
                    <a:pt x="54367" y="214405"/>
                    <a:pt x="33145" y="193183"/>
                  </a:cubicBezTo>
                  <a:cubicBezTo>
                    <a:pt x="11923" y="171961"/>
                    <a:pt x="0" y="143177"/>
                    <a:pt x="0" y="113164"/>
                  </a:cubicBezTo>
                  <a:lnTo>
                    <a:pt x="0" y="113164"/>
                  </a:lnTo>
                  <a:cubicBezTo>
                    <a:pt x="0" y="83151"/>
                    <a:pt x="11923" y="54367"/>
                    <a:pt x="33145" y="33145"/>
                  </a:cubicBezTo>
                  <a:cubicBezTo>
                    <a:pt x="54367" y="11923"/>
                    <a:pt x="83151" y="0"/>
                    <a:pt x="11316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2" id="12"/>
            <p:cNvSpPr txBox="true"/>
            <p:nvPr/>
          </p:nvSpPr>
          <p:spPr>
            <a:xfrm>
              <a:off x="0" y="-57150"/>
              <a:ext cx="877438" cy="283478"/>
            </a:xfrm>
            <a:prstGeom prst="rect">
              <a:avLst/>
            </a:prstGeom>
          </p:spPr>
          <p:txBody>
            <a:bodyPr anchor="ctr" rtlCol="false" tIns="50800" lIns="50800" bIns="50800" rIns="50800"/>
            <a:lstStyle/>
            <a:p>
              <a:pPr algn="ctr">
                <a:lnSpc>
                  <a:spcPts val="3844"/>
                </a:lnSpc>
              </a:pPr>
              <a:r>
                <a:rPr lang="en-US" sz="2688" spc="99">
                  <a:solidFill>
                    <a:srgbClr val="FFFFFF"/>
                  </a:solidFill>
                  <a:latin typeface="Montserrat Bold"/>
                </a:rPr>
                <a:t>Objective 01</a:t>
              </a:r>
            </a:p>
          </p:txBody>
        </p:sp>
      </p:grpSp>
      <p:grpSp>
        <p:nvGrpSpPr>
          <p:cNvPr name="Group 13" id="13"/>
          <p:cNvGrpSpPr/>
          <p:nvPr/>
        </p:nvGrpSpPr>
        <p:grpSpPr>
          <a:xfrm rot="0">
            <a:off x="7379141" y="4297631"/>
            <a:ext cx="3331524" cy="859339"/>
            <a:chOff x="0" y="0"/>
            <a:chExt cx="877438" cy="226328"/>
          </a:xfrm>
        </p:grpSpPr>
        <p:sp>
          <p:nvSpPr>
            <p:cNvPr name="Freeform 14" id="14"/>
            <p:cNvSpPr/>
            <p:nvPr/>
          </p:nvSpPr>
          <p:spPr>
            <a:xfrm flipH="false" flipV="false" rot="0">
              <a:off x="0" y="0"/>
              <a:ext cx="877438" cy="226328"/>
            </a:xfrm>
            <a:custGeom>
              <a:avLst/>
              <a:gdLst/>
              <a:ahLst/>
              <a:cxnLst/>
              <a:rect r="r" b="b" t="t" l="l"/>
              <a:pathLst>
                <a:path h="226328" w="877438">
                  <a:moveTo>
                    <a:pt x="113164" y="0"/>
                  </a:moveTo>
                  <a:lnTo>
                    <a:pt x="764274" y="0"/>
                  </a:lnTo>
                  <a:cubicBezTo>
                    <a:pt x="794287" y="0"/>
                    <a:pt x="823071" y="11923"/>
                    <a:pt x="844293" y="33145"/>
                  </a:cubicBezTo>
                  <a:cubicBezTo>
                    <a:pt x="865516" y="54367"/>
                    <a:pt x="877438" y="83151"/>
                    <a:pt x="877438" y="113164"/>
                  </a:cubicBezTo>
                  <a:lnTo>
                    <a:pt x="877438" y="113164"/>
                  </a:lnTo>
                  <a:cubicBezTo>
                    <a:pt x="877438" y="143177"/>
                    <a:pt x="865516" y="171961"/>
                    <a:pt x="844293" y="193183"/>
                  </a:cubicBezTo>
                  <a:cubicBezTo>
                    <a:pt x="823071" y="214405"/>
                    <a:pt x="794287" y="226328"/>
                    <a:pt x="764274" y="226328"/>
                  </a:cubicBezTo>
                  <a:lnTo>
                    <a:pt x="113164" y="226328"/>
                  </a:lnTo>
                  <a:cubicBezTo>
                    <a:pt x="83151" y="226328"/>
                    <a:pt x="54367" y="214405"/>
                    <a:pt x="33145" y="193183"/>
                  </a:cubicBezTo>
                  <a:cubicBezTo>
                    <a:pt x="11923" y="171961"/>
                    <a:pt x="0" y="143177"/>
                    <a:pt x="0" y="113164"/>
                  </a:cubicBezTo>
                  <a:lnTo>
                    <a:pt x="0" y="113164"/>
                  </a:lnTo>
                  <a:cubicBezTo>
                    <a:pt x="0" y="83151"/>
                    <a:pt x="11923" y="54367"/>
                    <a:pt x="33145" y="33145"/>
                  </a:cubicBezTo>
                  <a:cubicBezTo>
                    <a:pt x="54367" y="11923"/>
                    <a:pt x="83151" y="0"/>
                    <a:pt x="11316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5" id="15"/>
            <p:cNvSpPr txBox="true"/>
            <p:nvPr/>
          </p:nvSpPr>
          <p:spPr>
            <a:xfrm>
              <a:off x="0" y="-57150"/>
              <a:ext cx="877438" cy="283478"/>
            </a:xfrm>
            <a:prstGeom prst="rect">
              <a:avLst/>
            </a:prstGeom>
          </p:spPr>
          <p:txBody>
            <a:bodyPr anchor="ctr" rtlCol="false" tIns="50800" lIns="50800" bIns="50800" rIns="50800"/>
            <a:lstStyle/>
            <a:p>
              <a:pPr algn="ctr">
                <a:lnSpc>
                  <a:spcPts val="3844"/>
                </a:lnSpc>
              </a:pPr>
              <a:r>
                <a:rPr lang="en-US" sz="2688" spc="99">
                  <a:solidFill>
                    <a:srgbClr val="FFFFFF"/>
                  </a:solidFill>
                  <a:latin typeface="Montserrat Bold"/>
                </a:rPr>
                <a:t>Objective 02</a:t>
              </a:r>
            </a:p>
          </p:txBody>
        </p:sp>
      </p:grpSp>
      <p:sp>
        <p:nvSpPr>
          <p:cNvPr name="AutoShape 16" id="16"/>
          <p:cNvSpPr/>
          <p:nvPr/>
        </p:nvSpPr>
        <p:spPr>
          <a:xfrm>
            <a:off x="11421906" y="4246111"/>
            <a:ext cx="0" cy="4064703"/>
          </a:xfrm>
          <a:prstGeom prst="line">
            <a:avLst/>
          </a:prstGeom>
          <a:ln cap="rnd" w="47625">
            <a:solidFill>
              <a:srgbClr val="FFFFFF"/>
            </a:solidFill>
            <a:prstDash val="solid"/>
            <a:headEnd type="none" len="sm" w="sm"/>
            <a:tailEnd type="none" len="sm" w="sm"/>
          </a:ln>
        </p:spPr>
      </p:sp>
      <p:grpSp>
        <p:nvGrpSpPr>
          <p:cNvPr name="Group 17" id="17"/>
          <p:cNvGrpSpPr/>
          <p:nvPr/>
        </p:nvGrpSpPr>
        <p:grpSpPr>
          <a:xfrm rot="0">
            <a:off x="12125302" y="4297631"/>
            <a:ext cx="3331524" cy="859339"/>
            <a:chOff x="0" y="0"/>
            <a:chExt cx="877438" cy="226328"/>
          </a:xfrm>
        </p:grpSpPr>
        <p:sp>
          <p:nvSpPr>
            <p:cNvPr name="Freeform 18" id="18"/>
            <p:cNvSpPr/>
            <p:nvPr/>
          </p:nvSpPr>
          <p:spPr>
            <a:xfrm flipH="false" flipV="false" rot="0">
              <a:off x="0" y="0"/>
              <a:ext cx="877438" cy="226328"/>
            </a:xfrm>
            <a:custGeom>
              <a:avLst/>
              <a:gdLst/>
              <a:ahLst/>
              <a:cxnLst/>
              <a:rect r="r" b="b" t="t" l="l"/>
              <a:pathLst>
                <a:path h="226328" w="877438">
                  <a:moveTo>
                    <a:pt x="113164" y="0"/>
                  </a:moveTo>
                  <a:lnTo>
                    <a:pt x="764274" y="0"/>
                  </a:lnTo>
                  <a:cubicBezTo>
                    <a:pt x="794287" y="0"/>
                    <a:pt x="823071" y="11923"/>
                    <a:pt x="844293" y="33145"/>
                  </a:cubicBezTo>
                  <a:cubicBezTo>
                    <a:pt x="865516" y="54367"/>
                    <a:pt x="877438" y="83151"/>
                    <a:pt x="877438" y="113164"/>
                  </a:cubicBezTo>
                  <a:lnTo>
                    <a:pt x="877438" y="113164"/>
                  </a:lnTo>
                  <a:cubicBezTo>
                    <a:pt x="877438" y="143177"/>
                    <a:pt x="865516" y="171961"/>
                    <a:pt x="844293" y="193183"/>
                  </a:cubicBezTo>
                  <a:cubicBezTo>
                    <a:pt x="823071" y="214405"/>
                    <a:pt x="794287" y="226328"/>
                    <a:pt x="764274" y="226328"/>
                  </a:cubicBezTo>
                  <a:lnTo>
                    <a:pt x="113164" y="226328"/>
                  </a:lnTo>
                  <a:cubicBezTo>
                    <a:pt x="83151" y="226328"/>
                    <a:pt x="54367" y="214405"/>
                    <a:pt x="33145" y="193183"/>
                  </a:cubicBezTo>
                  <a:cubicBezTo>
                    <a:pt x="11923" y="171961"/>
                    <a:pt x="0" y="143177"/>
                    <a:pt x="0" y="113164"/>
                  </a:cubicBezTo>
                  <a:lnTo>
                    <a:pt x="0" y="113164"/>
                  </a:lnTo>
                  <a:cubicBezTo>
                    <a:pt x="0" y="83151"/>
                    <a:pt x="11923" y="54367"/>
                    <a:pt x="33145" y="33145"/>
                  </a:cubicBezTo>
                  <a:cubicBezTo>
                    <a:pt x="54367" y="11923"/>
                    <a:pt x="83151" y="0"/>
                    <a:pt x="113164"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9" id="19"/>
            <p:cNvSpPr txBox="true"/>
            <p:nvPr/>
          </p:nvSpPr>
          <p:spPr>
            <a:xfrm>
              <a:off x="0" y="-57150"/>
              <a:ext cx="877438" cy="283478"/>
            </a:xfrm>
            <a:prstGeom prst="rect">
              <a:avLst/>
            </a:prstGeom>
          </p:spPr>
          <p:txBody>
            <a:bodyPr anchor="ctr" rtlCol="false" tIns="50800" lIns="50800" bIns="50800" rIns="50800"/>
            <a:lstStyle/>
            <a:p>
              <a:pPr algn="ctr">
                <a:lnSpc>
                  <a:spcPts val="3844"/>
                </a:lnSpc>
              </a:pPr>
              <a:r>
                <a:rPr lang="en-US" sz="2688" spc="99">
                  <a:solidFill>
                    <a:srgbClr val="FFFFFF"/>
                  </a:solidFill>
                  <a:latin typeface="Montserrat Bold"/>
                </a:rPr>
                <a:t>Objective 03</a:t>
              </a:r>
            </a:p>
          </p:txBody>
        </p:sp>
      </p:grpSp>
      <p:sp>
        <p:nvSpPr>
          <p:cNvPr name="Freeform 20" id="20"/>
          <p:cNvSpPr/>
          <p:nvPr/>
        </p:nvSpPr>
        <p:spPr>
          <a:xfrm flipH="false" flipV="false" rot="0">
            <a:off x="845037" y="427878"/>
            <a:ext cx="2659665" cy="3532483"/>
          </a:xfrm>
          <a:custGeom>
            <a:avLst/>
            <a:gdLst/>
            <a:ahLst/>
            <a:cxnLst/>
            <a:rect r="r" b="b" t="t" l="l"/>
            <a:pathLst>
              <a:path h="3532483" w="2659665">
                <a:moveTo>
                  <a:pt x="0" y="0"/>
                </a:moveTo>
                <a:lnTo>
                  <a:pt x="2659665" y="0"/>
                </a:lnTo>
                <a:lnTo>
                  <a:pt x="2659665" y="3532483"/>
                </a:lnTo>
                <a:lnTo>
                  <a:pt x="0" y="3532483"/>
                </a:lnTo>
                <a:lnTo>
                  <a:pt x="0" y="0"/>
                </a:lnTo>
                <a:close/>
              </a:path>
            </a:pathLst>
          </a:custGeom>
          <a:blipFill>
            <a:blip r:embed="rId3"/>
            <a:stretch>
              <a:fillRect l="0" t="0" r="0" b="0"/>
            </a:stretch>
          </a:blipFill>
        </p:spPr>
      </p:sp>
      <p:sp>
        <p:nvSpPr>
          <p:cNvPr name="Freeform 21" id="21"/>
          <p:cNvSpPr/>
          <p:nvPr/>
        </p:nvSpPr>
        <p:spPr>
          <a:xfrm flipH="false" flipV="false" rot="0">
            <a:off x="13461130" y="548549"/>
            <a:ext cx="3991392" cy="3286246"/>
          </a:xfrm>
          <a:custGeom>
            <a:avLst/>
            <a:gdLst/>
            <a:ahLst/>
            <a:cxnLst/>
            <a:rect r="r" b="b" t="t" l="l"/>
            <a:pathLst>
              <a:path h="3286246" w="3991392">
                <a:moveTo>
                  <a:pt x="0" y="0"/>
                </a:moveTo>
                <a:lnTo>
                  <a:pt x="3991392" y="0"/>
                </a:lnTo>
                <a:lnTo>
                  <a:pt x="3991392" y="3286246"/>
                </a:lnTo>
                <a:lnTo>
                  <a:pt x="0" y="3286246"/>
                </a:lnTo>
                <a:lnTo>
                  <a:pt x="0" y="0"/>
                </a:lnTo>
                <a:close/>
              </a:path>
            </a:pathLst>
          </a:custGeom>
          <a:blipFill>
            <a:blip r:embed="rId4"/>
            <a:stretch>
              <a:fillRect l="0" t="0" r="0" b="0"/>
            </a:stretch>
          </a:blipFill>
        </p:spPr>
      </p:sp>
      <p:sp>
        <p:nvSpPr>
          <p:cNvPr name="Freeform 22" id="22"/>
          <p:cNvSpPr/>
          <p:nvPr/>
        </p:nvSpPr>
        <p:spPr>
          <a:xfrm flipH="false" flipV="false" rot="0">
            <a:off x="-48965" y="7022796"/>
            <a:ext cx="2156428" cy="2879007"/>
          </a:xfrm>
          <a:custGeom>
            <a:avLst/>
            <a:gdLst/>
            <a:ahLst/>
            <a:cxnLst/>
            <a:rect r="r" b="b" t="t" l="l"/>
            <a:pathLst>
              <a:path h="2879007" w="2156428">
                <a:moveTo>
                  <a:pt x="0" y="0"/>
                </a:moveTo>
                <a:lnTo>
                  <a:pt x="2156428" y="0"/>
                </a:lnTo>
                <a:lnTo>
                  <a:pt x="2156428" y="2879006"/>
                </a:lnTo>
                <a:lnTo>
                  <a:pt x="0" y="2879006"/>
                </a:lnTo>
                <a:lnTo>
                  <a:pt x="0" y="0"/>
                </a:lnTo>
                <a:close/>
              </a:path>
            </a:pathLst>
          </a:custGeom>
          <a:blipFill>
            <a:blip r:embed="rId4"/>
            <a:stretch>
              <a:fillRect l="-348829" t="0" r="0" b="-176789"/>
            </a:stretch>
          </a:blipFill>
        </p:spPr>
      </p:sp>
      <p:sp>
        <p:nvSpPr>
          <p:cNvPr name="TextBox 23" id="23"/>
          <p:cNvSpPr txBox="true"/>
          <p:nvPr/>
        </p:nvSpPr>
        <p:spPr>
          <a:xfrm rot="0">
            <a:off x="11729521" y="5394612"/>
            <a:ext cx="4123087" cy="2518181"/>
          </a:xfrm>
          <a:prstGeom prst="rect">
            <a:avLst/>
          </a:prstGeom>
        </p:spPr>
        <p:txBody>
          <a:bodyPr anchor="t" rtlCol="false" tIns="0" lIns="0" bIns="0" rIns="0">
            <a:spAutoFit/>
          </a:bodyPr>
          <a:lstStyle/>
          <a:p>
            <a:pPr algn="ctr" marL="0" indent="0" lvl="1">
              <a:lnSpc>
                <a:spcPts val="2881"/>
              </a:lnSpc>
              <a:spcBef>
                <a:spcPct val="0"/>
              </a:spcBef>
            </a:pPr>
            <a:r>
              <a:rPr lang="en-US" sz="1987" strike="noStrike" u="none">
                <a:solidFill>
                  <a:srgbClr val="FFFFFF"/>
                </a:solidFill>
                <a:latin typeface="Montserrat"/>
              </a:rPr>
              <a:t>Lorem ipsum dolor sit amet, consectetur adipiscing elit. Proin varius, eros nec efficitur non euismod, lectus turpis non  augue, non ultricies enim nunc turpis sit amet augue. Eros nec efficitur euismod.</a:t>
            </a:r>
          </a:p>
        </p:txBody>
      </p:sp>
      <p:sp>
        <p:nvSpPr>
          <p:cNvPr name="TextBox 24" id="24"/>
          <p:cNvSpPr txBox="true"/>
          <p:nvPr/>
        </p:nvSpPr>
        <p:spPr>
          <a:xfrm rot="0">
            <a:off x="5443490" y="2333174"/>
            <a:ext cx="7274957" cy="969950"/>
          </a:xfrm>
          <a:prstGeom prst="rect">
            <a:avLst/>
          </a:prstGeom>
        </p:spPr>
        <p:txBody>
          <a:bodyPr anchor="t" rtlCol="false" tIns="0" lIns="0" bIns="0" rIns="0">
            <a:spAutoFit/>
          </a:bodyPr>
          <a:lstStyle/>
          <a:p>
            <a:pPr algn="ctr" marL="0" indent="0" lvl="0">
              <a:lnSpc>
                <a:spcPts val="7963"/>
              </a:lnSpc>
              <a:spcBef>
                <a:spcPct val="0"/>
              </a:spcBef>
            </a:pPr>
            <a:r>
              <a:rPr lang="en-US" sz="5688" strike="noStrike" u="none">
                <a:solidFill>
                  <a:srgbClr val="FFFFFF"/>
                </a:solidFill>
                <a:latin typeface="Montserrat Bold"/>
              </a:rPr>
              <a:t>Project Objectives</a:t>
            </a:r>
          </a:p>
        </p:txBody>
      </p:sp>
      <p:sp>
        <p:nvSpPr>
          <p:cNvPr name="TextBox 25" id="25"/>
          <p:cNvSpPr txBox="true"/>
          <p:nvPr/>
        </p:nvSpPr>
        <p:spPr>
          <a:xfrm rot="0">
            <a:off x="2107463" y="5343091"/>
            <a:ext cx="4123087" cy="2518181"/>
          </a:xfrm>
          <a:prstGeom prst="rect">
            <a:avLst/>
          </a:prstGeom>
        </p:spPr>
        <p:txBody>
          <a:bodyPr anchor="t" rtlCol="false" tIns="0" lIns="0" bIns="0" rIns="0">
            <a:spAutoFit/>
          </a:bodyPr>
          <a:lstStyle/>
          <a:p>
            <a:pPr algn="ctr" marL="0" indent="0" lvl="1">
              <a:lnSpc>
                <a:spcPts val="2881"/>
              </a:lnSpc>
              <a:spcBef>
                <a:spcPct val="0"/>
              </a:spcBef>
            </a:pPr>
            <a:r>
              <a:rPr lang="en-US" sz="1987" strike="noStrike" u="none">
                <a:solidFill>
                  <a:srgbClr val="FFFFFF"/>
                </a:solidFill>
                <a:latin typeface="Montserrat"/>
              </a:rPr>
              <a:t>Lorem ipsum dolor sit amet, consectetur adipiscing elit. Proin varius, eros nec efficitur non euismod, lectus turpis non  augue, non ultricies enim nunc turpis sit amet augue. Eros nec efficitur euismod.</a:t>
            </a:r>
          </a:p>
        </p:txBody>
      </p:sp>
      <p:sp>
        <p:nvSpPr>
          <p:cNvPr name="TextBox 26" id="26"/>
          <p:cNvSpPr txBox="true"/>
          <p:nvPr/>
        </p:nvSpPr>
        <p:spPr>
          <a:xfrm rot="0">
            <a:off x="6983359" y="5394612"/>
            <a:ext cx="4123087" cy="2518181"/>
          </a:xfrm>
          <a:prstGeom prst="rect">
            <a:avLst/>
          </a:prstGeom>
        </p:spPr>
        <p:txBody>
          <a:bodyPr anchor="t" rtlCol="false" tIns="0" lIns="0" bIns="0" rIns="0">
            <a:spAutoFit/>
          </a:bodyPr>
          <a:lstStyle/>
          <a:p>
            <a:pPr algn="ctr" marL="0" indent="0" lvl="1">
              <a:lnSpc>
                <a:spcPts val="2881"/>
              </a:lnSpc>
              <a:spcBef>
                <a:spcPct val="0"/>
              </a:spcBef>
            </a:pPr>
            <a:r>
              <a:rPr lang="en-US" sz="1987" strike="noStrike" u="none">
                <a:solidFill>
                  <a:srgbClr val="FFFFFF"/>
                </a:solidFill>
                <a:latin typeface="Montserrat"/>
              </a:rPr>
              <a:t>Lorem ipsum dolor sit amet, consectetur adipiscing elit. Proin varius, eros nec efficitur non euismod, lectus turpis non  augue, non ultricies enim nunc turpis sit amet augue. Eros nec efficitur euismod.</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6238230" y="1162050"/>
            <a:ext cx="6575382" cy="1290136"/>
            <a:chOff x="0" y="0"/>
            <a:chExt cx="2120723" cy="416101"/>
          </a:xfrm>
        </p:grpSpPr>
        <p:sp>
          <p:nvSpPr>
            <p:cNvPr name="Freeform 4" id="4"/>
            <p:cNvSpPr/>
            <p:nvPr/>
          </p:nvSpPr>
          <p:spPr>
            <a:xfrm flipH="false" flipV="false" rot="0">
              <a:off x="0" y="0"/>
              <a:ext cx="2120723" cy="416101"/>
            </a:xfrm>
            <a:custGeom>
              <a:avLst/>
              <a:gdLst/>
              <a:ahLst/>
              <a:cxnLst/>
              <a:rect r="r" b="b" t="t" l="l"/>
              <a:pathLst>
                <a:path h="416101" w="2120723">
                  <a:moveTo>
                    <a:pt x="69467" y="0"/>
                  </a:moveTo>
                  <a:lnTo>
                    <a:pt x="2051256" y="0"/>
                  </a:lnTo>
                  <a:cubicBezTo>
                    <a:pt x="2069679" y="0"/>
                    <a:pt x="2087349" y="7319"/>
                    <a:pt x="2100376" y="20346"/>
                  </a:cubicBezTo>
                  <a:cubicBezTo>
                    <a:pt x="2113404" y="33374"/>
                    <a:pt x="2120723" y="51043"/>
                    <a:pt x="2120723" y="69467"/>
                  </a:cubicBezTo>
                  <a:lnTo>
                    <a:pt x="2120723" y="346633"/>
                  </a:lnTo>
                  <a:cubicBezTo>
                    <a:pt x="2120723" y="384999"/>
                    <a:pt x="2089621" y="416101"/>
                    <a:pt x="2051256" y="416101"/>
                  </a:cubicBezTo>
                  <a:lnTo>
                    <a:pt x="69467" y="416101"/>
                  </a:lnTo>
                  <a:cubicBezTo>
                    <a:pt x="51043" y="416101"/>
                    <a:pt x="33374" y="408782"/>
                    <a:pt x="20346" y="395754"/>
                  </a:cubicBezTo>
                  <a:cubicBezTo>
                    <a:pt x="7319" y="382726"/>
                    <a:pt x="0" y="365057"/>
                    <a:pt x="0" y="346633"/>
                  </a:cubicBezTo>
                  <a:lnTo>
                    <a:pt x="0" y="69467"/>
                  </a:lnTo>
                  <a:cubicBezTo>
                    <a:pt x="0" y="31102"/>
                    <a:pt x="31102" y="0"/>
                    <a:pt x="6946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120723"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6114924" y="2917533"/>
            <a:ext cx="8790619" cy="1892592"/>
            <a:chOff x="0" y="0"/>
            <a:chExt cx="3743243" cy="805908"/>
          </a:xfrm>
        </p:grpSpPr>
        <p:sp>
          <p:nvSpPr>
            <p:cNvPr name="Freeform 7" id="7"/>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6320814" y="3051124"/>
            <a:ext cx="1581400" cy="1581400"/>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Freeform 12" id="12"/>
          <p:cNvSpPr/>
          <p:nvPr/>
        </p:nvSpPr>
        <p:spPr>
          <a:xfrm flipH="false" flipV="false" rot="0">
            <a:off x="6479677" y="3306795"/>
            <a:ext cx="1231114" cy="1072095"/>
          </a:xfrm>
          <a:custGeom>
            <a:avLst/>
            <a:gdLst/>
            <a:ahLst/>
            <a:cxnLst/>
            <a:rect r="r" b="b" t="t" l="l"/>
            <a:pathLst>
              <a:path h="1072095" w="1231114">
                <a:moveTo>
                  <a:pt x="0" y="0"/>
                </a:moveTo>
                <a:lnTo>
                  <a:pt x="1231114" y="0"/>
                </a:lnTo>
                <a:lnTo>
                  <a:pt x="1231114" y="1072095"/>
                </a:lnTo>
                <a:lnTo>
                  <a:pt x="0" y="1072095"/>
                </a:lnTo>
                <a:lnTo>
                  <a:pt x="0" y="0"/>
                </a:lnTo>
                <a:close/>
              </a:path>
            </a:pathLst>
          </a:custGeom>
          <a:blipFill>
            <a:blip r:embed="rId3"/>
            <a:stretch>
              <a:fillRect l="0" t="0" r="0" b="0"/>
            </a:stretch>
          </a:blipFill>
        </p:spPr>
      </p:sp>
      <p:sp>
        <p:nvSpPr>
          <p:cNvPr name="Freeform 13" id="13"/>
          <p:cNvSpPr/>
          <p:nvPr/>
        </p:nvSpPr>
        <p:spPr>
          <a:xfrm flipH="false" flipV="false" rot="0">
            <a:off x="1006838" y="1102994"/>
            <a:ext cx="4974737" cy="8155306"/>
          </a:xfrm>
          <a:custGeom>
            <a:avLst/>
            <a:gdLst/>
            <a:ahLst/>
            <a:cxnLst/>
            <a:rect r="r" b="b" t="t" l="l"/>
            <a:pathLst>
              <a:path h="8155306" w="4974737">
                <a:moveTo>
                  <a:pt x="0" y="0"/>
                </a:moveTo>
                <a:lnTo>
                  <a:pt x="4974736" y="0"/>
                </a:lnTo>
                <a:lnTo>
                  <a:pt x="4974736" y="8155306"/>
                </a:lnTo>
                <a:lnTo>
                  <a:pt x="0" y="8155306"/>
                </a:lnTo>
                <a:lnTo>
                  <a:pt x="0" y="0"/>
                </a:lnTo>
                <a:close/>
              </a:path>
            </a:pathLst>
          </a:custGeom>
          <a:blipFill>
            <a:blip r:embed="rId4"/>
            <a:stretch>
              <a:fillRect l="0" t="0" r="0" b="0"/>
            </a:stretch>
          </a:blipFill>
        </p:spPr>
      </p:sp>
      <p:sp>
        <p:nvSpPr>
          <p:cNvPr name="Freeform 14" id="14"/>
          <p:cNvSpPr/>
          <p:nvPr/>
        </p:nvSpPr>
        <p:spPr>
          <a:xfrm flipH="false" flipV="false" rot="0">
            <a:off x="0" y="7589364"/>
            <a:ext cx="1676852" cy="2191688"/>
          </a:xfrm>
          <a:custGeom>
            <a:avLst/>
            <a:gdLst/>
            <a:ahLst/>
            <a:cxnLst/>
            <a:rect r="r" b="b" t="t" l="l"/>
            <a:pathLst>
              <a:path h="2191688" w="1676852">
                <a:moveTo>
                  <a:pt x="0" y="0"/>
                </a:moveTo>
                <a:lnTo>
                  <a:pt x="1676852" y="0"/>
                </a:lnTo>
                <a:lnTo>
                  <a:pt x="1676852" y="2191687"/>
                </a:lnTo>
                <a:lnTo>
                  <a:pt x="0" y="2191687"/>
                </a:lnTo>
                <a:lnTo>
                  <a:pt x="0" y="0"/>
                </a:lnTo>
                <a:close/>
              </a:path>
            </a:pathLst>
          </a:custGeom>
          <a:blipFill>
            <a:blip r:embed="rId5"/>
            <a:stretch>
              <a:fillRect l="-321036" t="0" r="0" b="-144015"/>
            </a:stretch>
          </a:blipFill>
        </p:spPr>
      </p:sp>
      <p:sp>
        <p:nvSpPr>
          <p:cNvPr name="TextBox 15" id="15"/>
          <p:cNvSpPr txBox="true"/>
          <p:nvPr/>
        </p:nvSpPr>
        <p:spPr>
          <a:xfrm rot="0">
            <a:off x="6587603" y="1292636"/>
            <a:ext cx="5732663" cy="888617"/>
          </a:xfrm>
          <a:prstGeom prst="rect">
            <a:avLst/>
          </a:prstGeom>
        </p:spPr>
        <p:txBody>
          <a:bodyPr anchor="t" rtlCol="false" tIns="0" lIns="0" bIns="0" rIns="0">
            <a:spAutoFit/>
          </a:bodyPr>
          <a:lstStyle/>
          <a:p>
            <a:pPr algn="ctr" marL="0" indent="0" lvl="0">
              <a:lnSpc>
                <a:spcPts val="7302"/>
              </a:lnSpc>
              <a:spcBef>
                <a:spcPct val="0"/>
              </a:spcBef>
            </a:pPr>
            <a:r>
              <a:rPr lang="en-US" sz="5215">
                <a:solidFill>
                  <a:srgbClr val="FFFFFF"/>
                </a:solidFill>
                <a:latin typeface="Montserrat Bold"/>
              </a:rPr>
              <a:t>Project Scope</a:t>
            </a:r>
          </a:p>
        </p:txBody>
      </p:sp>
      <p:sp>
        <p:nvSpPr>
          <p:cNvPr name="TextBox 16" id="16"/>
          <p:cNvSpPr txBox="true"/>
          <p:nvPr/>
        </p:nvSpPr>
        <p:spPr>
          <a:xfrm rot="0">
            <a:off x="8013667" y="3576267"/>
            <a:ext cx="6334050" cy="977083"/>
          </a:xfrm>
          <a:prstGeom prst="rect">
            <a:avLst/>
          </a:prstGeom>
        </p:spPr>
        <p:txBody>
          <a:bodyPr anchor="t" rtlCol="false" tIns="0" lIns="0" bIns="0" rIns="0">
            <a:spAutoFit/>
          </a:bodyPr>
          <a:lstStyle/>
          <a:p>
            <a:pPr marL="0" indent="0" lvl="1">
              <a:lnSpc>
                <a:spcPts val="2618"/>
              </a:lnSpc>
              <a:spcBef>
                <a:spcPct val="0"/>
              </a:spcBef>
            </a:pPr>
            <a:r>
              <a:rPr lang="en-US" sz="1805" strike="noStrike" u="none">
                <a:solidFill>
                  <a:srgbClr val="FFFFFF"/>
                </a:solidFill>
                <a:latin typeface="Montserrat"/>
              </a:rPr>
              <a:t>Lorem ipsum dolor sit amet, consectetur adipiscing elit. Nam vel euismod ipsum. Proin fermentum dolor vel est fermentum, at sagittis diam.</a:t>
            </a:r>
          </a:p>
        </p:txBody>
      </p:sp>
      <p:sp>
        <p:nvSpPr>
          <p:cNvPr name="TextBox 17" id="17"/>
          <p:cNvSpPr txBox="true"/>
          <p:nvPr/>
        </p:nvSpPr>
        <p:spPr>
          <a:xfrm rot="0">
            <a:off x="8013667" y="3117157"/>
            <a:ext cx="5185949" cy="394960"/>
          </a:xfrm>
          <a:prstGeom prst="rect">
            <a:avLst/>
          </a:prstGeom>
        </p:spPr>
        <p:txBody>
          <a:bodyPr anchor="t" rtlCol="false" tIns="0" lIns="0" bIns="0" rIns="0">
            <a:spAutoFit/>
          </a:bodyPr>
          <a:lstStyle/>
          <a:p>
            <a:pPr algn="l" marL="0" indent="0" lvl="1">
              <a:lnSpc>
                <a:spcPts val="3277"/>
              </a:lnSpc>
              <a:spcBef>
                <a:spcPct val="0"/>
              </a:spcBef>
            </a:pPr>
            <a:r>
              <a:rPr lang="en-US" sz="2260" spc="61">
                <a:solidFill>
                  <a:srgbClr val="FFFFFF"/>
                </a:solidFill>
                <a:latin typeface="Montserrat Bold"/>
              </a:rPr>
              <a:t>Continuous learning</a:t>
            </a:r>
            <a:r>
              <a:rPr lang="en-US" sz="2260" spc="61">
                <a:solidFill>
                  <a:srgbClr val="FFFFFF"/>
                </a:solidFill>
                <a:latin typeface="Montserrat Bold"/>
              </a:rPr>
              <a:t> </a:t>
            </a:r>
          </a:p>
        </p:txBody>
      </p:sp>
      <p:sp>
        <p:nvSpPr>
          <p:cNvPr name="Freeform 18" id="18"/>
          <p:cNvSpPr/>
          <p:nvPr/>
        </p:nvSpPr>
        <p:spPr>
          <a:xfrm flipH="true" flipV="true" rot="0">
            <a:off x="16611148" y="292042"/>
            <a:ext cx="1676852" cy="2191688"/>
          </a:xfrm>
          <a:custGeom>
            <a:avLst/>
            <a:gdLst/>
            <a:ahLst/>
            <a:cxnLst/>
            <a:rect r="r" b="b" t="t" l="l"/>
            <a:pathLst>
              <a:path h="2191688" w="1676852">
                <a:moveTo>
                  <a:pt x="1676852" y="2191688"/>
                </a:moveTo>
                <a:lnTo>
                  <a:pt x="0" y="2191688"/>
                </a:lnTo>
                <a:lnTo>
                  <a:pt x="0" y="0"/>
                </a:lnTo>
                <a:lnTo>
                  <a:pt x="1676852" y="0"/>
                </a:lnTo>
                <a:lnTo>
                  <a:pt x="1676852" y="2191688"/>
                </a:lnTo>
                <a:close/>
              </a:path>
            </a:pathLst>
          </a:custGeom>
          <a:blipFill>
            <a:blip r:embed="rId5"/>
            <a:stretch>
              <a:fillRect l="-321036" t="0" r="0" b="-144015"/>
            </a:stretch>
          </a:blipFill>
        </p:spPr>
      </p:sp>
      <p:grpSp>
        <p:nvGrpSpPr>
          <p:cNvPr name="Group 19" id="19"/>
          <p:cNvGrpSpPr/>
          <p:nvPr/>
        </p:nvGrpSpPr>
        <p:grpSpPr>
          <a:xfrm rot="0">
            <a:off x="6114924" y="5143500"/>
            <a:ext cx="8790619" cy="1892592"/>
            <a:chOff x="0" y="0"/>
            <a:chExt cx="3743243" cy="805908"/>
          </a:xfrm>
        </p:grpSpPr>
        <p:sp>
          <p:nvSpPr>
            <p:cNvPr name="Freeform 20" id="20"/>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1" id="21"/>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2" id="22"/>
          <p:cNvGrpSpPr/>
          <p:nvPr/>
        </p:nvGrpSpPr>
        <p:grpSpPr>
          <a:xfrm rot="0">
            <a:off x="6320814" y="5277091"/>
            <a:ext cx="1581400" cy="158140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24" id="24"/>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25" id="25"/>
          <p:cNvSpPr txBox="true"/>
          <p:nvPr/>
        </p:nvSpPr>
        <p:spPr>
          <a:xfrm rot="0">
            <a:off x="8013667" y="5802235"/>
            <a:ext cx="6334050" cy="977083"/>
          </a:xfrm>
          <a:prstGeom prst="rect">
            <a:avLst/>
          </a:prstGeom>
        </p:spPr>
        <p:txBody>
          <a:bodyPr anchor="t" rtlCol="false" tIns="0" lIns="0" bIns="0" rIns="0">
            <a:spAutoFit/>
          </a:bodyPr>
          <a:lstStyle/>
          <a:p>
            <a:pPr marL="0" indent="0" lvl="1">
              <a:lnSpc>
                <a:spcPts val="2618"/>
              </a:lnSpc>
              <a:spcBef>
                <a:spcPct val="0"/>
              </a:spcBef>
            </a:pPr>
            <a:r>
              <a:rPr lang="en-US" sz="1805" strike="noStrike" u="none">
                <a:solidFill>
                  <a:srgbClr val="FFFFFF"/>
                </a:solidFill>
                <a:latin typeface="Montserrat"/>
              </a:rPr>
              <a:t>Lorem ipsum dolor sit amet, consectetur adipiscing elit. Nam vel euismod ipsum. Proin fermentum dolor vel est fermentum, at sagittis diam.</a:t>
            </a:r>
          </a:p>
        </p:txBody>
      </p:sp>
      <p:sp>
        <p:nvSpPr>
          <p:cNvPr name="TextBox 26" id="26"/>
          <p:cNvSpPr txBox="true"/>
          <p:nvPr/>
        </p:nvSpPr>
        <p:spPr>
          <a:xfrm rot="0">
            <a:off x="8013667" y="5343124"/>
            <a:ext cx="5185949" cy="394960"/>
          </a:xfrm>
          <a:prstGeom prst="rect">
            <a:avLst/>
          </a:prstGeom>
        </p:spPr>
        <p:txBody>
          <a:bodyPr anchor="t" rtlCol="false" tIns="0" lIns="0" bIns="0" rIns="0">
            <a:spAutoFit/>
          </a:bodyPr>
          <a:lstStyle/>
          <a:p>
            <a:pPr algn="l" marL="0" indent="0" lvl="1">
              <a:lnSpc>
                <a:spcPts val="3277"/>
              </a:lnSpc>
              <a:spcBef>
                <a:spcPct val="0"/>
              </a:spcBef>
            </a:pPr>
            <a:r>
              <a:rPr lang="en-US" sz="2260" spc="61">
                <a:solidFill>
                  <a:srgbClr val="FFFFFF"/>
                </a:solidFill>
                <a:latin typeface="Montserrat Bold"/>
              </a:rPr>
              <a:t>Increased efficiency</a:t>
            </a:r>
          </a:p>
        </p:txBody>
      </p:sp>
      <p:grpSp>
        <p:nvGrpSpPr>
          <p:cNvPr name="Group 27" id="27"/>
          <p:cNvGrpSpPr/>
          <p:nvPr/>
        </p:nvGrpSpPr>
        <p:grpSpPr>
          <a:xfrm rot="0">
            <a:off x="6114924" y="7365708"/>
            <a:ext cx="8790619" cy="1892592"/>
            <a:chOff x="0" y="0"/>
            <a:chExt cx="3743243" cy="805908"/>
          </a:xfrm>
        </p:grpSpPr>
        <p:sp>
          <p:nvSpPr>
            <p:cNvPr name="Freeform 28" id="28"/>
            <p:cNvSpPr/>
            <p:nvPr/>
          </p:nvSpPr>
          <p:spPr>
            <a:xfrm flipH="false" flipV="false" rot="0">
              <a:off x="0" y="0"/>
              <a:ext cx="3743243" cy="805908"/>
            </a:xfrm>
            <a:custGeom>
              <a:avLst/>
              <a:gdLst/>
              <a:ahLst/>
              <a:cxnLst/>
              <a:rect r="r" b="b" t="t" l="l"/>
              <a:pathLst>
                <a:path h="805908" w="3743243">
                  <a:moveTo>
                    <a:pt x="88070" y="0"/>
                  </a:moveTo>
                  <a:lnTo>
                    <a:pt x="3655173" y="0"/>
                  </a:lnTo>
                  <a:cubicBezTo>
                    <a:pt x="3678531" y="0"/>
                    <a:pt x="3700932" y="9279"/>
                    <a:pt x="3717448" y="25795"/>
                  </a:cubicBezTo>
                  <a:cubicBezTo>
                    <a:pt x="3733964" y="42312"/>
                    <a:pt x="3743243" y="64713"/>
                    <a:pt x="3743243" y="88070"/>
                  </a:cubicBezTo>
                  <a:lnTo>
                    <a:pt x="3743243" y="717838"/>
                  </a:lnTo>
                  <a:cubicBezTo>
                    <a:pt x="3743243" y="741196"/>
                    <a:pt x="3733964" y="763597"/>
                    <a:pt x="3717448" y="780113"/>
                  </a:cubicBezTo>
                  <a:cubicBezTo>
                    <a:pt x="3700932" y="796630"/>
                    <a:pt x="3678531" y="805908"/>
                    <a:pt x="3655173" y="805908"/>
                  </a:cubicBezTo>
                  <a:lnTo>
                    <a:pt x="88070" y="805908"/>
                  </a:lnTo>
                  <a:cubicBezTo>
                    <a:pt x="64713" y="805908"/>
                    <a:pt x="42312" y="796630"/>
                    <a:pt x="25795" y="780113"/>
                  </a:cubicBezTo>
                  <a:cubicBezTo>
                    <a:pt x="9279" y="763597"/>
                    <a:pt x="0" y="741196"/>
                    <a:pt x="0" y="717838"/>
                  </a:cubicBezTo>
                  <a:lnTo>
                    <a:pt x="0" y="88070"/>
                  </a:lnTo>
                  <a:cubicBezTo>
                    <a:pt x="0" y="64713"/>
                    <a:pt x="9279" y="42312"/>
                    <a:pt x="25795" y="25795"/>
                  </a:cubicBezTo>
                  <a:cubicBezTo>
                    <a:pt x="42312" y="9279"/>
                    <a:pt x="64713" y="0"/>
                    <a:pt x="8807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29" id="29"/>
            <p:cNvSpPr txBox="true"/>
            <p:nvPr/>
          </p:nvSpPr>
          <p:spPr>
            <a:xfrm>
              <a:off x="0" y="-95250"/>
              <a:ext cx="3743243" cy="901158"/>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30" id="30"/>
          <p:cNvGrpSpPr/>
          <p:nvPr/>
        </p:nvGrpSpPr>
        <p:grpSpPr>
          <a:xfrm rot="0">
            <a:off x="6320814" y="7499299"/>
            <a:ext cx="1581400" cy="158140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FFFFF">
                    <a:alpha val="100000"/>
                  </a:srgbClr>
                </a:gs>
                <a:gs pos="100000">
                  <a:srgbClr val="E6E6E6">
                    <a:alpha val="100000"/>
                  </a:srgbClr>
                </a:gs>
              </a:gsLst>
              <a:path path="circle">
                <a:fillToRect l="0" r="100000" t="0" b="100000"/>
              </a:path>
              <a:tileRect r="0" l="-100000" b="0" t="-100000"/>
            </a:gradFill>
            <a:ln w="57150" cap="sq">
              <a:solidFill>
                <a:srgbClr val="FFFFFF"/>
              </a:solidFill>
              <a:prstDash val="solid"/>
              <a:miter/>
            </a:ln>
          </p:spPr>
        </p:sp>
        <p:sp>
          <p:nvSpPr>
            <p:cNvPr name="TextBox 32" id="32"/>
            <p:cNvSpPr txBox="true"/>
            <p:nvPr/>
          </p:nvSpPr>
          <p:spPr>
            <a:xfrm>
              <a:off x="76200" y="19050"/>
              <a:ext cx="660400" cy="717550"/>
            </a:xfrm>
            <a:prstGeom prst="rect">
              <a:avLst/>
            </a:prstGeom>
          </p:spPr>
          <p:txBody>
            <a:bodyPr anchor="ctr" rtlCol="false" tIns="50800" lIns="50800" bIns="50800" rIns="50800"/>
            <a:lstStyle/>
            <a:p>
              <a:pPr algn="ctr">
                <a:lnSpc>
                  <a:spcPts val="3844"/>
                </a:lnSpc>
              </a:pPr>
            </a:p>
          </p:txBody>
        </p:sp>
      </p:grpSp>
      <p:sp>
        <p:nvSpPr>
          <p:cNvPr name="TextBox 33" id="33"/>
          <p:cNvSpPr txBox="true"/>
          <p:nvPr/>
        </p:nvSpPr>
        <p:spPr>
          <a:xfrm rot="0">
            <a:off x="8013667" y="8024442"/>
            <a:ext cx="6334050" cy="977083"/>
          </a:xfrm>
          <a:prstGeom prst="rect">
            <a:avLst/>
          </a:prstGeom>
        </p:spPr>
        <p:txBody>
          <a:bodyPr anchor="t" rtlCol="false" tIns="0" lIns="0" bIns="0" rIns="0">
            <a:spAutoFit/>
          </a:bodyPr>
          <a:lstStyle/>
          <a:p>
            <a:pPr marL="0" indent="0" lvl="1">
              <a:lnSpc>
                <a:spcPts val="2618"/>
              </a:lnSpc>
              <a:spcBef>
                <a:spcPct val="0"/>
              </a:spcBef>
            </a:pPr>
            <a:r>
              <a:rPr lang="en-US" sz="1805" strike="noStrike" u="none">
                <a:solidFill>
                  <a:srgbClr val="FFFFFF"/>
                </a:solidFill>
                <a:latin typeface="Montserrat"/>
              </a:rPr>
              <a:t>Lorem ipsum dolor sit amet, consectetur adipiscing elit. Nam vel euismod ipsum. Proin fermentum dolor vel est fermentum, at sagittis diam.</a:t>
            </a:r>
          </a:p>
        </p:txBody>
      </p:sp>
      <p:sp>
        <p:nvSpPr>
          <p:cNvPr name="TextBox 34" id="34"/>
          <p:cNvSpPr txBox="true"/>
          <p:nvPr/>
        </p:nvSpPr>
        <p:spPr>
          <a:xfrm rot="0">
            <a:off x="8013667" y="7565332"/>
            <a:ext cx="5185949" cy="394960"/>
          </a:xfrm>
          <a:prstGeom prst="rect">
            <a:avLst/>
          </a:prstGeom>
        </p:spPr>
        <p:txBody>
          <a:bodyPr anchor="t" rtlCol="false" tIns="0" lIns="0" bIns="0" rIns="0">
            <a:spAutoFit/>
          </a:bodyPr>
          <a:lstStyle/>
          <a:p>
            <a:pPr algn="l" marL="0" indent="0" lvl="1">
              <a:lnSpc>
                <a:spcPts val="3277"/>
              </a:lnSpc>
              <a:spcBef>
                <a:spcPct val="0"/>
              </a:spcBef>
            </a:pPr>
            <a:r>
              <a:rPr lang="en-US" sz="2260" spc="61">
                <a:solidFill>
                  <a:srgbClr val="FFFFFF"/>
                </a:solidFill>
                <a:latin typeface="Montserrat Bold"/>
              </a:rPr>
              <a:t>Enhanced accuracy</a:t>
            </a:r>
          </a:p>
        </p:txBody>
      </p:sp>
      <p:sp>
        <p:nvSpPr>
          <p:cNvPr name="Freeform 35" id="35"/>
          <p:cNvSpPr/>
          <p:nvPr/>
        </p:nvSpPr>
        <p:spPr>
          <a:xfrm flipH="false" flipV="false" rot="0">
            <a:off x="6495957" y="5661471"/>
            <a:ext cx="1231114" cy="856650"/>
          </a:xfrm>
          <a:custGeom>
            <a:avLst/>
            <a:gdLst/>
            <a:ahLst/>
            <a:cxnLst/>
            <a:rect r="r" b="b" t="t" l="l"/>
            <a:pathLst>
              <a:path h="856650" w="1231114">
                <a:moveTo>
                  <a:pt x="0" y="0"/>
                </a:moveTo>
                <a:lnTo>
                  <a:pt x="1231115" y="0"/>
                </a:lnTo>
                <a:lnTo>
                  <a:pt x="1231115" y="856650"/>
                </a:lnTo>
                <a:lnTo>
                  <a:pt x="0" y="856650"/>
                </a:lnTo>
                <a:lnTo>
                  <a:pt x="0" y="0"/>
                </a:lnTo>
                <a:close/>
              </a:path>
            </a:pathLst>
          </a:custGeom>
          <a:blipFill>
            <a:blip r:embed="rId6"/>
            <a:stretch>
              <a:fillRect l="0" t="0" r="0" b="0"/>
            </a:stretch>
          </a:blipFill>
        </p:spPr>
      </p:sp>
      <p:sp>
        <p:nvSpPr>
          <p:cNvPr name="Freeform 36" id="36"/>
          <p:cNvSpPr/>
          <p:nvPr/>
        </p:nvSpPr>
        <p:spPr>
          <a:xfrm flipH="false" flipV="false" rot="0">
            <a:off x="6603136" y="7805340"/>
            <a:ext cx="984195" cy="1013329"/>
          </a:xfrm>
          <a:custGeom>
            <a:avLst/>
            <a:gdLst/>
            <a:ahLst/>
            <a:cxnLst/>
            <a:rect r="r" b="b" t="t" l="l"/>
            <a:pathLst>
              <a:path h="1013329" w="984195">
                <a:moveTo>
                  <a:pt x="0" y="0"/>
                </a:moveTo>
                <a:lnTo>
                  <a:pt x="984195" y="0"/>
                </a:lnTo>
                <a:lnTo>
                  <a:pt x="984195" y="1013328"/>
                </a:lnTo>
                <a:lnTo>
                  <a:pt x="0" y="1013328"/>
                </a:lnTo>
                <a:lnTo>
                  <a:pt x="0" y="0"/>
                </a:lnTo>
                <a:close/>
              </a:path>
            </a:pathLst>
          </a:custGeom>
          <a:blipFill>
            <a:blip r:embed="rId7"/>
            <a:stretch>
              <a:fillRect l="0" t="0" r="0" b="0"/>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5400000">
            <a:off x="15726352" y="2921253"/>
            <a:ext cx="4129085" cy="994211"/>
          </a:xfrm>
          <a:custGeom>
            <a:avLst/>
            <a:gdLst/>
            <a:ahLst/>
            <a:cxnLst/>
            <a:rect r="r" b="b" t="t" l="l"/>
            <a:pathLst>
              <a:path h="994211" w="4129085">
                <a:moveTo>
                  <a:pt x="0" y="0"/>
                </a:moveTo>
                <a:lnTo>
                  <a:pt x="4129085" y="0"/>
                </a:lnTo>
                <a:lnTo>
                  <a:pt x="4129085" y="994211"/>
                </a:lnTo>
                <a:lnTo>
                  <a:pt x="0" y="994211"/>
                </a:lnTo>
                <a:lnTo>
                  <a:pt x="0" y="0"/>
                </a:lnTo>
                <a:close/>
              </a:path>
            </a:pathLst>
          </a:custGeom>
          <a:blipFill>
            <a:blip r:embed="rId3"/>
            <a:stretch>
              <a:fillRect l="0" t="0" r="-21630" b="-396940"/>
            </a:stretch>
          </a:blipFill>
        </p:spPr>
      </p:sp>
      <p:grpSp>
        <p:nvGrpSpPr>
          <p:cNvPr name="Group 4" id="4"/>
          <p:cNvGrpSpPr>
            <a:grpSpLocks noChangeAspect="true"/>
          </p:cNvGrpSpPr>
          <p:nvPr/>
        </p:nvGrpSpPr>
        <p:grpSpPr>
          <a:xfrm rot="0">
            <a:off x="9871972" y="1353816"/>
            <a:ext cx="7214740" cy="6716923"/>
            <a:chOff x="0" y="0"/>
            <a:chExt cx="6350000" cy="5911850"/>
          </a:xfrm>
        </p:grpSpPr>
        <p:sp>
          <p:nvSpPr>
            <p:cNvPr name="Freeform 5" id="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solidFill>
              <a:srgbClr val="FFFFFF"/>
            </a:solidFill>
            <a:ln w="12700">
              <a:solidFill>
                <a:srgbClr val="000000"/>
              </a:solidFill>
            </a:ln>
          </p:spPr>
        </p:sp>
      </p:grpSp>
      <p:grpSp>
        <p:nvGrpSpPr>
          <p:cNvPr name="Group 6" id="6"/>
          <p:cNvGrpSpPr/>
          <p:nvPr/>
        </p:nvGrpSpPr>
        <p:grpSpPr>
          <a:xfrm rot="0">
            <a:off x="1028700" y="2879756"/>
            <a:ext cx="11261563" cy="5668167"/>
            <a:chOff x="0" y="0"/>
            <a:chExt cx="3330671" cy="1676393"/>
          </a:xfrm>
        </p:grpSpPr>
        <p:sp>
          <p:nvSpPr>
            <p:cNvPr name="Freeform 7" id="7"/>
            <p:cNvSpPr/>
            <p:nvPr/>
          </p:nvSpPr>
          <p:spPr>
            <a:xfrm flipH="false" flipV="false" rot="0">
              <a:off x="0" y="0"/>
              <a:ext cx="3330672" cy="1676393"/>
            </a:xfrm>
            <a:custGeom>
              <a:avLst/>
              <a:gdLst/>
              <a:ahLst/>
              <a:cxnLst/>
              <a:rect r="r" b="b" t="t" l="l"/>
              <a:pathLst>
                <a:path h="1676393" w="3330672">
                  <a:moveTo>
                    <a:pt x="40560" y="0"/>
                  </a:moveTo>
                  <a:lnTo>
                    <a:pt x="3290111" y="0"/>
                  </a:lnTo>
                  <a:cubicBezTo>
                    <a:pt x="3300868" y="0"/>
                    <a:pt x="3311185" y="4273"/>
                    <a:pt x="3318792" y="11880"/>
                  </a:cubicBezTo>
                  <a:cubicBezTo>
                    <a:pt x="3326398" y="19486"/>
                    <a:pt x="3330672" y="29803"/>
                    <a:pt x="3330672" y="40560"/>
                  </a:cubicBezTo>
                  <a:lnTo>
                    <a:pt x="3330672" y="1635832"/>
                  </a:lnTo>
                  <a:cubicBezTo>
                    <a:pt x="3330672" y="1646590"/>
                    <a:pt x="3326398" y="1656906"/>
                    <a:pt x="3318792" y="1664513"/>
                  </a:cubicBezTo>
                  <a:cubicBezTo>
                    <a:pt x="3311185" y="1672119"/>
                    <a:pt x="3300868" y="1676393"/>
                    <a:pt x="3290111" y="1676393"/>
                  </a:cubicBezTo>
                  <a:lnTo>
                    <a:pt x="40560" y="1676393"/>
                  </a:lnTo>
                  <a:cubicBezTo>
                    <a:pt x="29803" y="1676393"/>
                    <a:pt x="19486" y="1672119"/>
                    <a:pt x="11880" y="1664513"/>
                  </a:cubicBezTo>
                  <a:cubicBezTo>
                    <a:pt x="4273" y="1656906"/>
                    <a:pt x="0" y="1646590"/>
                    <a:pt x="0" y="1635832"/>
                  </a:cubicBezTo>
                  <a:lnTo>
                    <a:pt x="0" y="40560"/>
                  </a:lnTo>
                  <a:cubicBezTo>
                    <a:pt x="0" y="29803"/>
                    <a:pt x="4273" y="19486"/>
                    <a:pt x="11880" y="11880"/>
                  </a:cubicBezTo>
                  <a:cubicBezTo>
                    <a:pt x="19486" y="4273"/>
                    <a:pt x="29803" y="0"/>
                    <a:pt x="4056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330671" cy="1771643"/>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1028700" y="1353816"/>
            <a:ext cx="9178325" cy="1290136"/>
            <a:chOff x="0" y="0"/>
            <a:chExt cx="2960236" cy="416101"/>
          </a:xfrm>
        </p:grpSpPr>
        <p:sp>
          <p:nvSpPr>
            <p:cNvPr name="Freeform 10" id="10"/>
            <p:cNvSpPr/>
            <p:nvPr/>
          </p:nvSpPr>
          <p:spPr>
            <a:xfrm flipH="false" flipV="false" rot="0">
              <a:off x="0" y="0"/>
              <a:ext cx="2960236" cy="416101"/>
            </a:xfrm>
            <a:custGeom>
              <a:avLst/>
              <a:gdLst/>
              <a:ahLst/>
              <a:cxnLst/>
              <a:rect r="r" b="b" t="t" l="l"/>
              <a:pathLst>
                <a:path h="416101" w="2960236">
                  <a:moveTo>
                    <a:pt x="32897" y="0"/>
                  </a:moveTo>
                  <a:lnTo>
                    <a:pt x="2927340" y="0"/>
                  </a:lnTo>
                  <a:cubicBezTo>
                    <a:pt x="2945508" y="0"/>
                    <a:pt x="2960236" y="14728"/>
                    <a:pt x="2960236" y="32897"/>
                  </a:cubicBezTo>
                  <a:lnTo>
                    <a:pt x="2960236" y="383204"/>
                  </a:lnTo>
                  <a:cubicBezTo>
                    <a:pt x="2960236" y="401372"/>
                    <a:pt x="2945508" y="416101"/>
                    <a:pt x="2927340" y="416101"/>
                  </a:cubicBezTo>
                  <a:lnTo>
                    <a:pt x="32897" y="416101"/>
                  </a:lnTo>
                  <a:cubicBezTo>
                    <a:pt x="24172" y="416101"/>
                    <a:pt x="15804" y="412635"/>
                    <a:pt x="9635" y="406465"/>
                  </a:cubicBezTo>
                  <a:cubicBezTo>
                    <a:pt x="3466" y="400296"/>
                    <a:pt x="0" y="391929"/>
                    <a:pt x="0" y="383204"/>
                  </a:cubicBezTo>
                  <a:lnTo>
                    <a:pt x="0" y="32897"/>
                  </a:lnTo>
                  <a:cubicBezTo>
                    <a:pt x="0" y="24172"/>
                    <a:pt x="3466" y="15804"/>
                    <a:pt x="9635" y="9635"/>
                  </a:cubicBezTo>
                  <a:cubicBezTo>
                    <a:pt x="15804" y="3466"/>
                    <a:pt x="24172" y="0"/>
                    <a:pt x="32897"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11" id="11"/>
            <p:cNvSpPr txBox="true"/>
            <p:nvPr/>
          </p:nvSpPr>
          <p:spPr>
            <a:xfrm>
              <a:off x="0" y="-95250"/>
              <a:ext cx="2960236" cy="511351"/>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2" id="12"/>
          <p:cNvSpPr txBox="true"/>
          <p:nvPr/>
        </p:nvSpPr>
        <p:spPr>
          <a:xfrm rot="0">
            <a:off x="1419159" y="1507913"/>
            <a:ext cx="8069718" cy="886691"/>
          </a:xfrm>
          <a:prstGeom prst="rect">
            <a:avLst/>
          </a:prstGeom>
        </p:spPr>
        <p:txBody>
          <a:bodyPr anchor="t" rtlCol="false" tIns="0" lIns="0" bIns="0" rIns="0">
            <a:spAutoFit/>
          </a:bodyPr>
          <a:lstStyle/>
          <a:p>
            <a:pPr marL="0" indent="0" lvl="0">
              <a:lnSpc>
                <a:spcPts val="7302"/>
              </a:lnSpc>
              <a:spcBef>
                <a:spcPct val="0"/>
              </a:spcBef>
            </a:pPr>
            <a:r>
              <a:rPr lang="en-US" sz="5215">
                <a:solidFill>
                  <a:srgbClr val="FFFFFF"/>
                </a:solidFill>
                <a:latin typeface="Montserrat Bold"/>
              </a:rPr>
              <a:t>Technical Architecture</a:t>
            </a:r>
          </a:p>
        </p:txBody>
      </p:sp>
      <p:sp>
        <p:nvSpPr>
          <p:cNvPr name="TextBox 13" id="13"/>
          <p:cNvSpPr txBox="true"/>
          <p:nvPr/>
        </p:nvSpPr>
        <p:spPr>
          <a:xfrm rot="0">
            <a:off x="1527359" y="3459406"/>
            <a:ext cx="7961519" cy="4491158"/>
          </a:xfrm>
          <a:prstGeom prst="rect">
            <a:avLst/>
          </a:prstGeom>
        </p:spPr>
        <p:txBody>
          <a:bodyPr anchor="t" rtlCol="false" tIns="0" lIns="0" bIns="0" rIns="0">
            <a:spAutoFit/>
          </a:bodyPr>
          <a:lstStyle/>
          <a:p>
            <a:pPr algn="l" marL="484952" indent="-242476" lvl="1">
              <a:lnSpc>
                <a:spcPts val="3256"/>
              </a:lnSpc>
              <a:buFont typeface="Arial"/>
              <a:buChar char="•"/>
            </a:pPr>
            <a:r>
              <a:rPr lang="en-US" sz="2246" strike="noStrike" u="none">
                <a:solidFill>
                  <a:srgbClr val="FFFFFF"/>
                </a:solidFill>
                <a:latin typeface="Montserrat"/>
              </a:rPr>
              <a:t>Lorem ipsum dolor sit amet, consectetur adipiscing elit. Proin varius, eros nec efficitur euismod, lectus turpis sollicitudin augue, non ultricies enim nunc sit amet augue. Quisque ante magna, varius et vehicula congue, viverra eu nulla. </a:t>
            </a:r>
          </a:p>
          <a:p>
            <a:pPr algn="l">
              <a:lnSpc>
                <a:spcPts val="3256"/>
              </a:lnSpc>
            </a:pPr>
          </a:p>
          <a:p>
            <a:pPr algn="l" marL="484952" indent="-242476" lvl="1">
              <a:lnSpc>
                <a:spcPts val="3256"/>
              </a:lnSpc>
              <a:buFont typeface="Arial"/>
              <a:buChar char="•"/>
            </a:pPr>
            <a:r>
              <a:rPr lang="en-US" sz="2246" strike="noStrike" u="none">
                <a:solidFill>
                  <a:srgbClr val="FFFFFF"/>
                </a:solidFill>
                <a:latin typeface="Montserrat"/>
              </a:rPr>
              <a:t>Lorem ipsum dolor sit amet, consectetur adipiscing elit. Proin varius, eros nec efficitur euismod, lectus turpis sollicitudin augue, non ultricies enim nunc sit amet augue. Quisque ante magna, varius et vehicula congue, viverra eu nulla.</a:t>
            </a:r>
          </a:p>
        </p:txBody>
      </p:sp>
      <p:grpSp>
        <p:nvGrpSpPr>
          <p:cNvPr name="Group 14" id="14"/>
          <p:cNvGrpSpPr>
            <a:grpSpLocks noChangeAspect="true"/>
          </p:cNvGrpSpPr>
          <p:nvPr/>
        </p:nvGrpSpPr>
        <p:grpSpPr>
          <a:xfrm rot="0">
            <a:off x="9985540" y="1455027"/>
            <a:ext cx="6987604" cy="6505459"/>
            <a:chOff x="0" y="0"/>
            <a:chExt cx="6350000" cy="5911850"/>
          </a:xfrm>
        </p:grpSpPr>
        <p:sp>
          <p:nvSpPr>
            <p:cNvPr name="Freeform 15" id="15"/>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4"/>
              <a:stretch>
                <a:fillRect l="-19885" t="0" r="-19885" b="0"/>
              </a:stretch>
            </a:blipFill>
          </p:spPr>
        </p:sp>
      </p:grpSp>
      <p:sp>
        <p:nvSpPr>
          <p:cNvPr name="Freeform 16" id="16"/>
          <p:cNvSpPr/>
          <p:nvPr/>
        </p:nvSpPr>
        <p:spPr>
          <a:xfrm flipH="false" flipV="false" rot="0">
            <a:off x="10207025" y="6290394"/>
            <a:ext cx="3491239" cy="3434506"/>
          </a:xfrm>
          <a:custGeom>
            <a:avLst/>
            <a:gdLst/>
            <a:ahLst/>
            <a:cxnLst/>
            <a:rect r="r" b="b" t="t" l="l"/>
            <a:pathLst>
              <a:path h="3434506" w="3491239">
                <a:moveTo>
                  <a:pt x="0" y="0"/>
                </a:moveTo>
                <a:lnTo>
                  <a:pt x="3491239" y="0"/>
                </a:lnTo>
                <a:lnTo>
                  <a:pt x="3491239" y="3434506"/>
                </a:lnTo>
                <a:lnTo>
                  <a:pt x="0" y="3434506"/>
                </a:lnTo>
                <a:lnTo>
                  <a:pt x="0" y="0"/>
                </a:lnTo>
                <a:close/>
              </a:path>
            </a:pathLst>
          </a:custGeom>
          <a:blipFill>
            <a:blip r:embed="rId3"/>
            <a:stretch>
              <a:fillRect l="0" t="0" r="0" b="0"/>
            </a:stretch>
          </a:blipFill>
        </p:spPr>
      </p:sp>
      <p:sp>
        <p:nvSpPr>
          <p:cNvPr name="Freeform 17" id="17"/>
          <p:cNvSpPr/>
          <p:nvPr/>
        </p:nvSpPr>
        <p:spPr>
          <a:xfrm flipH="false" flipV="false" rot="0">
            <a:off x="-791886" y="4673331"/>
            <a:ext cx="2319244" cy="3397408"/>
          </a:xfrm>
          <a:custGeom>
            <a:avLst/>
            <a:gdLst/>
            <a:ahLst/>
            <a:cxnLst/>
            <a:rect r="r" b="b" t="t" l="l"/>
            <a:pathLst>
              <a:path h="3397408" w="2319244">
                <a:moveTo>
                  <a:pt x="0" y="0"/>
                </a:moveTo>
                <a:lnTo>
                  <a:pt x="2319245" y="0"/>
                </a:lnTo>
                <a:lnTo>
                  <a:pt x="2319245" y="3397408"/>
                </a:lnTo>
                <a:lnTo>
                  <a:pt x="0" y="3397408"/>
                </a:lnTo>
                <a:lnTo>
                  <a:pt x="0" y="0"/>
                </a:lnTo>
                <a:close/>
              </a:path>
            </a:pathLst>
          </a:custGeom>
          <a:blipFill>
            <a:blip r:embed="rId5"/>
            <a:stretch>
              <a:fillRect l="-185101" t="-125652" r="0" b="0"/>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804279" y="3214475"/>
            <a:ext cx="14242249" cy="5137718"/>
            <a:chOff x="0" y="0"/>
            <a:chExt cx="4212226" cy="1519509"/>
          </a:xfrm>
        </p:grpSpPr>
        <p:sp>
          <p:nvSpPr>
            <p:cNvPr name="Freeform 4" id="4"/>
            <p:cNvSpPr/>
            <p:nvPr/>
          </p:nvSpPr>
          <p:spPr>
            <a:xfrm flipH="false" flipV="false" rot="0">
              <a:off x="0" y="0"/>
              <a:ext cx="4212226" cy="1519509"/>
            </a:xfrm>
            <a:custGeom>
              <a:avLst/>
              <a:gdLst/>
              <a:ahLst/>
              <a:cxnLst/>
              <a:rect r="r" b="b" t="t" l="l"/>
              <a:pathLst>
                <a:path h="1519509" w="4212226">
                  <a:moveTo>
                    <a:pt x="32072" y="0"/>
                  </a:moveTo>
                  <a:lnTo>
                    <a:pt x="4180155" y="0"/>
                  </a:lnTo>
                  <a:cubicBezTo>
                    <a:pt x="4197867" y="0"/>
                    <a:pt x="4212226" y="14359"/>
                    <a:pt x="4212226" y="32072"/>
                  </a:cubicBezTo>
                  <a:lnTo>
                    <a:pt x="4212226" y="1487438"/>
                  </a:lnTo>
                  <a:cubicBezTo>
                    <a:pt x="4212226" y="1505150"/>
                    <a:pt x="4197867" y="1519509"/>
                    <a:pt x="4180155" y="1519509"/>
                  </a:cubicBezTo>
                  <a:lnTo>
                    <a:pt x="32072" y="1519509"/>
                  </a:lnTo>
                  <a:cubicBezTo>
                    <a:pt x="23566" y="1519509"/>
                    <a:pt x="15408" y="1516130"/>
                    <a:pt x="9394" y="1510116"/>
                  </a:cubicBezTo>
                  <a:cubicBezTo>
                    <a:pt x="3379" y="1504101"/>
                    <a:pt x="0" y="1495944"/>
                    <a:pt x="0" y="1487438"/>
                  </a:cubicBezTo>
                  <a:lnTo>
                    <a:pt x="0" y="32072"/>
                  </a:lnTo>
                  <a:cubicBezTo>
                    <a:pt x="0" y="14359"/>
                    <a:pt x="14359" y="0"/>
                    <a:pt x="32072"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4212226" cy="1614759"/>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2042049" y="1295689"/>
            <a:ext cx="9955786" cy="1290136"/>
            <a:chOff x="0" y="0"/>
            <a:chExt cx="3210986" cy="416101"/>
          </a:xfrm>
        </p:grpSpPr>
        <p:sp>
          <p:nvSpPr>
            <p:cNvPr name="Freeform 7" id="7"/>
            <p:cNvSpPr/>
            <p:nvPr/>
          </p:nvSpPr>
          <p:spPr>
            <a:xfrm flipH="false" flipV="false" rot="0">
              <a:off x="0" y="0"/>
              <a:ext cx="3210986" cy="416101"/>
            </a:xfrm>
            <a:custGeom>
              <a:avLst/>
              <a:gdLst/>
              <a:ahLst/>
              <a:cxnLst/>
              <a:rect r="r" b="b" t="t" l="l"/>
              <a:pathLst>
                <a:path h="416101" w="3210986">
                  <a:moveTo>
                    <a:pt x="30328" y="0"/>
                  </a:moveTo>
                  <a:lnTo>
                    <a:pt x="3180658" y="0"/>
                  </a:lnTo>
                  <a:cubicBezTo>
                    <a:pt x="3197408" y="0"/>
                    <a:pt x="3210986" y="13578"/>
                    <a:pt x="3210986" y="30328"/>
                  </a:cubicBezTo>
                  <a:lnTo>
                    <a:pt x="3210986" y="385773"/>
                  </a:lnTo>
                  <a:cubicBezTo>
                    <a:pt x="3210986" y="402522"/>
                    <a:pt x="3197408" y="416101"/>
                    <a:pt x="3180658" y="416101"/>
                  </a:cubicBezTo>
                  <a:lnTo>
                    <a:pt x="30328" y="416101"/>
                  </a:lnTo>
                  <a:cubicBezTo>
                    <a:pt x="22284" y="416101"/>
                    <a:pt x="14570" y="412905"/>
                    <a:pt x="8883" y="407218"/>
                  </a:cubicBezTo>
                  <a:cubicBezTo>
                    <a:pt x="3195" y="401530"/>
                    <a:pt x="0" y="393816"/>
                    <a:pt x="0" y="385773"/>
                  </a:cubicBezTo>
                  <a:lnTo>
                    <a:pt x="0" y="30328"/>
                  </a:lnTo>
                  <a:cubicBezTo>
                    <a:pt x="0" y="13578"/>
                    <a:pt x="13578" y="0"/>
                    <a:pt x="30328" y="0"/>
                  </a:cubicBezTo>
                  <a:close/>
                </a:path>
              </a:pathLst>
            </a:custGeom>
            <a:gradFill rotWithShape="true">
              <a:gsLst>
                <a:gs pos="0">
                  <a:srgbClr val="2B69B4">
                    <a:alpha val="100000"/>
                  </a:srgbClr>
                </a:gs>
                <a:gs pos="100000">
                  <a:srgbClr val="4FB6E8">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3210986" cy="51135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9" id="9"/>
          <p:cNvGrpSpPr/>
          <p:nvPr/>
        </p:nvGrpSpPr>
        <p:grpSpPr>
          <a:xfrm rot="0">
            <a:off x="2042049" y="3745665"/>
            <a:ext cx="1490093" cy="1490093"/>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1" id="11"/>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2" id="12"/>
          <p:cNvSpPr/>
          <p:nvPr/>
        </p:nvSpPr>
        <p:spPr>
          <a:xfrm flipH="false" flipV="false" rot="0">
            <a:off x="-210261" y="3875501"/>
            <a:ext cx="1499518" cy="4354280"/>
          </a:xfrm>
          <a:custGeom>
            <a:avLst/>
            <a:gdLst/>
            <a:ahLst/>
            <a:cxnLst/>
            <a:rect r="r" b="b" t="t" l="l"/>
            <a:pathLst>
              <a:path h="4354280" w="1499518">
                <a:moveTo>
                  <a:pt x="0" y="0"/>
                </a:moveTo>
                <a:lnTo>
                  <a:pt x="1499518" y="0"/>
                </a:lnTo>
                <a:lnTo>
                  <a:pt x="1499518" y="4354280"/>
                </a:lnTo>
                <a:lnTo>
                  <a:pt x="0" y="4354280"/>
                </a:lnTo>
                <a:lnTo>
                  <a:pt x="0" y="0"/>
                </a:lnTo>
                <a:close/>
              </a:path>
            </a:pathLst>
          </a:custGeom>
          <a:blipFill>
            <a:blip r:embed="rId3"/>
            <a:stretch>
              <a:fillRect l="-387760" t="-46386" r="0" b="-42614"/>
            </a:stretch>
          </a:blipFill>
        </p:spPr>
      </p:sp>
      <p:sp>
        <p:nvSpPr>
          <p:cNvPr name="Freeform 13" id="13"/>
          <p:cNvSpPr/>
          <p:nvPr/>
        </p:nvSpPr>
        <p:spPr>
          <a:xfrm flipH="false" flipV="false" rot="-5400000">
            <a:off x="15789926" y="6799569"/>
            <a:ext cx="1315901" cy="5658962"/>
          </a:xfrm>
          <a:custGeom>
            <a:avLst/>
            <a:gdLst/>
            <a:ahLst/>
            <a:cxnLst/>
            <a:rect r="r" b="b" t="t" l="l"/>
            <a:pathLst>
              <a:path h="5658962" w="1315901">
                <a:moveTo>
                  <a:pt x="0" y="0"/>
                </a:moveTo>
                <a:lnTo>
                  <a:pt x="1315901" y="0"/>
                </a:lnTo>
                <a:lnTo>
                  <a:pt x="1315901" y="5658961"/>
                </a:lnTo>
                <a:lnTo>
                  <a:pt x="0" y="5658961"/>
                </a:lnTo>
                <a:lnTo>
                  <a:pt x="0" y="0"/>
                </a:lnTo>
                <a:close/>
              </a:path>
            </a:pathLst>
          </a:custGeom>
          <a:blipFill>
            <a:blip r:embed="rId4"/>
            <a:stretch>
              <a:fillRect l="-455821" t="0" r="0" b="-45425"/>
            </a:stretch>
          </a:blipFill>
        </p:spPr>
      </p:sp>
      <p:grpSp>
        <p:nvGrpSpPr>
          <p:cNvPr name="Group 14" id="14"/>
          <p:cNvGrpSpPr/>
          <p:nvPr/>
        </p:nvGrpSpPr>
        <p:grpSpPr>
          <a:xfrm rot="0">
            <a:off x="2042049" y="5940977"/>
            <a:ext cx="1490093" cy="149009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sq">
              <a:solidFill>
                <a:srgbClr val="FFFFFF"/>
              </a:solidFill>
              <a:prstDash val="solid"/>
              <a:miter/>
            </a:ln>
          </p:spPr>
        </p:sp>
        <p:sp>
          <p:nvSpPr>
            <p:cNvPr name="TextBox 16" id="16"/>
            <p:cNvSpPr txBox="true"/>
            <p:nvPr/>
          </p:nvSpPr>
          <p:spPr>
            <a:xfrm>
              <a:off x="76200" y="-19050"/>
              <a:ext cx="660400" cy="755650"/>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7" id="17"/>
          <p:cNvSpPr/>
          <p:nvPr/>
        </p:nvSpPr>
        <p:spPr>
          <a:xfrm flipH="false" flipV="false" rot="0">
            <a:off x="12502907" y="947965"/>
            <a:ext cx="4860983" cy="4287792"/>
          </a:xfrm>
          <a:custGeom>
            <a:avLst/>
            <a:gdLst/>
            <a:ahLst/>
            <a:cxnLst/>
            <a:rect r="r" b="b" t="t" l="l"/>
            <a:pathLst>
              <a:path h="4287792" w="4860983">
                <a:moveTo>
                  <a:pt x="0" y="0"/>
                </a:moveTo>
                <a:lnTo>
                  <a:pt x="4860984" y="0"/>
                </a:lnTo>
                <a:lnTo>
                  <a:pt x="4860984" y="4287793"/>
                </a:lnTo>
                <a:lnTo>
                  <a:pt x="0" y="4287793"/>
                </a:lnTo>
                <a:lnTo>
                  <a:pt x="0" y="0"/>
                </a:lnTo>
                <a:close/>
              </a:path>
            </a:pathLst>
          </a:custGeom>
          <a:blipFill>
            <a:blip r:embed="rId5"/>
            <a:stretch>
              <a:fillRect l="0" t="0" r="0" b="0"/>
            </a:stretch>
          </a:blipFill>
        </p:spPr>
      </p:sp>
      <p:sp>
        <p:nvSpPr>
          <p:cNvPr name="TextBox 18" id="18"/>
          <p:cNvSpPr txBox="true"/>
          <p:nvPr/>
        </p:nvSpPr>
        <p:spPr>
          <a:xfrm rot="0">
            <a:off x="2329985" y="1449786"/>
            <a:ext cx="9379914" cy="886691"/>
          </a:xfrm>
          <a:prstGeom prst="rect">
            <a:avLst/>
          </a:prstGeom>
        </p:spPr>
        <p:txBody>
          <a:bodyPr anchor="t" rtlCol="false" tIns="0" lIns="0" bIns="0" rIns="0">
            <a:spAutoFit/>
          </a:bodyPr>
          <a:lstStyle/>
          <a:p>
            <a:pPr algn="ctr" marL="0" indent="0" lvl="0">
              <a:lnSpc>
                <a:spcPts val="7302"/>
              </a:lnSpc>
              <a:spcBef>
                <a:spcPct val="0"/>
              </a:spcBef>
            </a:pPr>
            <a:r>
              <a:rPr lang="en-US" sz="5215" strike="noStrike" u="none">
                <a:solidFill>
                  <a:srgbClr val="FFFFFF"/>
                </a:solidFill>
                <a:latin typeface="Montserrat Bold"/>
              </a:rPr>
              <a:t>Results and Achievements</a:t>
            </a:r>
          </a:p>
        </p:txBody>
      </p:sp>
      <p:sp>
        <p:nvSpPr>
          <p:cNvPr name="TextBox 19" id="19"/>
          <p:cNvSpPr txBox="true"/>
          <p:nvPr/>
        </p:nvSpPr>
        <p:spPr>
          <a:xfrm rot="0">
            <a:off x="2147344" y="3882902"/>
            <a:ext cx="1182357" cy="1044987"/>
          </a:xfrm>
          <a:prstGeom prst="rect">
            <a:avLst/>
          </a:prstGeom>
        </p:spPr>
        <p:txBody>
          <a:bodyPr anchor="t" rtlCol="false" tIns="0" lIns="0" bIns="0" rIns="0">
            <a:spAutoFit/>
          </a:bodyPr>
          <a:lstStyle/>
          <a:p>
            <a:pPr algn="ctr" marL="0" indent="0" lvl="0">
              <a:lnSpc>
                <a:spcPts val="8552"/>
              </a:lnSpc>
              <a:spcBef>
                <a:spcPct val="0"/>
              </a:spcBef>
            </a:pPr>
            <a:r>
              <a:rPr lang="en-US" sz="6108" strike="noStrike" u="none">
                <a:solidFill>
                  <a:srgbClr val="FFFFFF"/>
                </a:solidFill>
                <a:latin typeface="Montserrat Bold"/>
              </a:rPr>
              <a:t>01</a:t>
            </a:r>
          </a:p>
        </p:txBody>
      </p:sp>
      <p:sp>
        <p:nvSpPr>
          <p:cNvPr name="TextBox 20" id="20"/>
          <p:cNvSpPr txBox="true"/>
          <p:nvPr/>
        </p:nvSpPr>
        <p:spPr>
          <a:xfrm rot="0">
            <a:off x="3728751" y="6013663"/>
            <a:ext cx="8856427" cy="1624133"/>
          </a:xfrm>
          <a:prstGeom prst="rect">
            <a:avLst/>
          </a:prstGeom>
        </p:spPr>
        <p:txBody>
          <a:bodyPr anchor="t" rtlCol="false" tIns="0" lIns="0" bIns="0" rIns="0">
            <a:spAutoFit/>
          </a:bodyPr>
          <a:lstStyle/>
          <a:p>
            <a:pPr algn="l">
              <a:lnSpc>
                <a:spcPts val="3256"/>
              </a:lnSpc>
            </a:pPr>
            <a:r>
              <a:rPr lang="en-US" sz="2246" strike="noStrike" u="none">
                <a:solidFill>
                  <a:srgbClr val="FFFFFF"/>
                </a:solidFill>
                <a:latin typeface="Montserrat"/>
              </a:rPr>
              <a:t>Lorem ipsum dolor sit amet, consectetur adipiscing elit. Proin varius, eros nec efficitur euismod, lectus turpis sollicitudin augue, non ultricies enim nunc sit amet augue. Quisque ante magna, varius et vehicula congue, viverra eu nulla.</a:t>
            </a:r>
          </a:p>
        </p:txBody>
      </p:sp>
      <p:sp>
        <p:nvSpPr>
          <p:cNvPr name="TextBox 21" id="21"/>
          <p:cNvSpPr txBox="true"/>
          <p:nvPr/>
        </p:nvSpPr>
        <p:spPr>
          <a:xfrm rot="0">
            <a:off x="2147344" y="6078214"/>
            <a:ext cx="1182357" cy="1044987"/>
          </a:xfrm>
          <a:prstGeom prst="rect">
            <a:avLst/>
          </a:prstGeom>
        </p:spPr>
        <p:txBody>
          <a:bodyPr anchor="t" rtlCol="false" tIns="0" lIns="0" bIns="0" rIns="0">
            <a:spAutoFit/>
          </a:bodyPr>
          <a:lstStyle/>
          <a:p>
            <a:pPr algn="ctr" marL="0" indent="0" lvl="0">
              <a:lnSpc>
                <a:spcPts val="8552"/>
              </a:lnSpc>
              <a:spcBef>
                <a:spcPct val="0"/>
              </a:spcBef>
            </a:pPr>
            <a:r>
              <a:rPr lang="en-US" sz="6108">
                <a:solidFill>
                  <a:srgbClr val="FFFFFF"/>
                </a:solidFill>
                <a:latin typeface="Montserrat Bold"/>
              </a:rPr>
              <a:t>02</a:t>
            </a:r>
          </a:p>
        </p:txBody>
      </p:sp>
      <p:sp>
        <p:nvSpPr>
          <p:cNvPr name="TextBox 22" id="22"/>
          <p:cNvSpPr txBox="true"/>
          <p:nvPr/>
        </p:nvSpPr>
        <p:spPr>
          <a:xfrm rot="0">
            <a:off x="3728751" y="3818351"/>
            <a:ext cx="9010829" cy="1624133"/>
          </a:xfrm>
          <a:prstGeom prst="rect">
            <a:avLst/>
          </a:prstGeom>
        </p:spPr>
        <p:txBody>
          <a:bodyPr anchor="t" rtlCol="false" tIns="0" lIns="0" bIns="0" rIns="0">
            <a:spAutoFit/>
          </a:bodyPr>
          <a:lstStyle/>
          <a:p>
            <a:pPr algn="l">
              <a:lnSpc>
                <a:spcPts val="3256"/>
              </a:lnSpc>
            </a:pPr>
            <a:r>
              <a:rPr lang="en-US" sz="2246" strike="noStrike" u="none">
                <a:solidFill>
                  <a:srgbClr val="FFFFFF"/>
                </a:solidFill>
                <a:latin typeface="Montserrat"/>
              </a:rPr>
              <a:t>Lorem ipsum dolor sit amet, consectetur adipiscing elit. Proin varius, eros nec efficitur euismod, lectus turpis sollicitudin augue, non ultricies enim nunc sit amet augue. Quisque ante magna, varius et vehicula congue, viverra eu nulla.</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714813" y="510739"/>
            <a:ext cx="16858375" cy="9265522"/>
            <a:chOff x="0" y="0"/>
            <a:chExt cx="4985960" cy="2740331"/>
          </a:xfrm>
        </p:grpSpPr>
        <p:sp>
          <p:nvSpPr>
            <p:cNvPr name="Freeform 4" id="4"/>
            <p:cNvSpPr/>
            <p:nvPr/>
          </p:nvSpPr>
          <p:spPr>
            <a:xfrm flipH="false" flipV="false" rot="0">
              <a:off x="0" y="0"/>
              <a:ext cx="4985960" cy="2740331"/>
            </a:xfrm>
            <a:custGeom>
              <a:avLst/>
              <a:gdLst/>
              <a:ahLst/>
              <a:cxnLst/>
              <a:rect r="r" b="b" t="t" l="l"/>
              <a:pathLst>
                <a:path h="2740331" w="4985960">
                  <a:moveTo>
                    <a:pt x="27095" y="0"/>
                  </a:moveTo>
                  <a:lnTo>
                    <a:pt x="4958866" y="0"/>
                  </a:lnTo>
                  <a:cubicBezTo>
                    <a:pt x="4966052" y="0"/>
                    <a:pt x="4972943" y="2855"/>
                    <a:pt x="4978024" y="7936"/>
                  </a:cubicBezTo>
                  <a:cubicBezTo>
                    <a:pt x="4983106" y="13017"/>
                    <a:pt x="4985960" y="19909"/>
                    <a:pt x="4985960" y="27095"/>
                  </a:cubicBezTo>
                  <a:lnTo>
                    <a:pt x="4985960" y="2713236"/>
                  </a:lnTo>
                  <a:cubicBezTo>
                    <a:pt x="4985960" y="2728200"/>
                    <a:pt x="4973830" y="2740331"/>
                    <a:pt x="4958866" y="2740331"/>
                  </a:cubicBezTo>
                  <a:lnTo>
                    <a:pt x="27095" y="2740331"/>
                  </a:lnTo>
                  <a:cubicBezTo>
                    <a:pt x="12131" y="2740331"/>
                    <a:pt x="0" y="2728200"/>
                    <a:pt x="0" y="2713236"/>
                  </a:cubicBezTo>
                  <a:lnTo>
                    <a:pt x="0" y="27095"/>
                  </a:lnTo>
                  <a:cubicBezTo>
                    <a:pt x="0" y="12131"/>
                    <a:pt x="12131" y="0"/>
                    <a:pt x="27095" y="0"/>
                  </a:cubicBezTo>
                  <a:close/>
                </a:path>
              </a:pathLst>
            </a:custGeom>
            <a:solidFill>
              <a:srgbClr val="000000">
                <a:alpha val="0"/>
              </a:srgbClr>
            </a:solidFill>
            <a:ln w="171450" cap="rnd">
              <a:gradFill>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prstDash val="solid"/>
              <a:round/>
            </a:ln>
          </p:spPr>
        </p:sp>
        <p:sp>
          <p:nvSpPr>
            <p:cNvPr name="TextBox 5" id="5"/>
            <p:cNvSpPr txBox="true"/>
            <p:nvPr/>
          </p:nvSpPr>
          <p:spPr>
            <a:xfrm>
              <a:off x="0" y="-95250"/>
              <a:ext cx="4985960" cy="2835581"/>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6" id="6"/>
          <p:cNvGrpSpPr/>
          <p:nvPr/>
        </p:nvGrpSpPr>
        <p:grpSpPr>
          <a:xfrm rot="0">
            <a:off x="4154873" y="2953699"/>
            <a:ext cx="9978254" cy="5831382"/>
            <a:chOff x="0" y="0"/>
            <a:chExt cx="2951125" cy="1724664"/>
          </a:xfrm>
        </p:grpSpPr>
        <p:sp>
          <p:nvSpPr>
            <p:cNvPr name="Freeform 7" id="7"/>
            <p:cNvSpPr/>
            <p:nvPr/>
          </p:nvSpPr>
          <p:spPr>
            <a:xfrm flipH="false" flipV="false" rot="0">
              <a:off x="0" y="0"/>
              <a:ext cx="2951125" cy="1724664"/>
            </a:xfrm>
            <a:custGeom>
              <a:avLst/>
              <a:gdLst/>
              <a:ahLst/>
              <a:cxnLst/>
              <a:rect r="r" b="b" t="t" l="l"/>
              <a:pathLst>
                <a:path h="1724664" w="2951125">
                  <a:moveTo>
                    <a:pt x="45777" y="0"/>
                  </a:moveTo>
                  <a:lnTo>
                    <a:pt x="2905348" y="0"/>
                  </a:lnTo>
                  <a:cubicBezTo>
                    <a:pt x="2917489" y="0"/>
                    <a:pt x="2929133" y="4823"/>
                    <a:pt x="2937718" y="13408"/>
                  </a:cubicBezTo>
                  <a:cubicBezTo>
                    <a:pt x="2946302" y="21993"/>
                    <a:pt x="2951125" y="33636"/>
                    <a:pt x="2951125" y="45777"/>
                  </a:cubicBezTo>
                  <a:lnTo>
                    <a:pt x="2951125" y="1678888"/>
                  </a:lnTo>
                  <a:cubicBezTo>
                    <a:pt x="2951125" y="1691028"/>
                    <a:pt x="2946302" y="1702672"/>
                    <a:pt x="2937718" y="1711257"/>
                  </a:cubicBezTo>
                  <a:cubicBezTo>
                    <a:pt x="2929133" y="1719842"/>
                    <a:pt x="2917489" y="1724664"/>
                    <a:pt x="2905348" y="1724664"/>
                  </a:cubicBezTo>
                  <a:lnTo>
                    <a:pt x="45777" y="1724664"/>
                  </a:lnTo>
                  <a:cubicBezTo>
                    <a:pt x="33636" y="1724664"/>
                    <a:pt x="21993" y="1719842"/>
                    <a:pt x="13408" y="1711257"/>
                  </a:cubicBezTo>
                  <a:cubicBezTo>
                    <a:pt x="4823" y="1702672"/>
                    <a:pt x="0" y="1691028"/>
                    <a:pt x="0" y="1678888"/>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8" id="8"/>
            <p:cNvSpPr txBox="true"/>
            <p:nvPr/>
          </p:nvSpPr>
          <p:spPr>
            <a:xfrm>
              <a:off x="0" y="-95250"/>
              <a:ext cx="2951125" cy="1819914"/>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9" id="9"/>
          <p:cNvSpPr/>
          <p:nvPr/>
        </p:nvSpPr>
        <p:spPr>
          <a:xfrm flipH="false" flipV="false" rot="0">
            <a:off x="7281450" y="1446586"/>
            <a:ext cx="3725100" cy="3014227"/>
          </a:xfrm>
          <a:custGeom>
            <a:avLst/>
            <a:gdLst/>
            <a:ahLst/>
            <a:cxnLst/>
            <a:rect r="r" b="b" t="t" l="l"/>
            <a:pathLst>
              <a:path h="3014227" w="3725100">
                <a:moveTo>
                  <a:pt x="0" y="0"/>
                </a:moveTo>
                <a:lnTo>
                  <a:pt x="3725100" y="0"/>
                </a:lnTo>
                <a:lnTo>
                  <a:pt x="3725100" y="3014227"/>
                </a:lnTo>
                <a:lnTo>
                  <a:pt x="0" y="3014227"/>
                </a:lnTo>
                <a:lnTo>
                  <a:pt x="0" y="0"/>
                </a:lnTo>
                <a:close/>
              </a:path>
            </a:pathLst>
          </a:custGeom>
          <a:blipFill>
            <a:blip r:embed="rId3"/>
            <a:stretch>
              <a:fillRect l="0" t="0" r="0" b="0"/>
            </a:stretch>
          </a:blipFill>
        </p:spPr>
      </p:sp>
      <p:sp>
        <p:nvSpPr>
          <p:cNvPr name="TextBox 10" id="10"/>
          <p:cNvSpPr txBox="true"/>
          <p:nvPr/>
        </p:nvSpPr>
        <p:spPr>
          <a:xfrm rot="0">
            <a:off x="5537459" y="4511983"/>
            <a:ext cx="7213081" cy="1026467"/>
          </a:xfrm>
          <a:prstGeom prst="rect">
            <a:avLst/>
          </a:prstGeom>
        </p:spPr>
        <p:txBody>
          <a:bodyPr anchor="t" rtlCol="false" tIns="0" lIns="0" bIns="0" rIns="0">
            <a:spAutoFit/>
          </a:bodyPr>
          <a:lstStyle/>
          <a:p>
            <a:pPr algn="ctr" marL="0" indent="0" lvl="0">
              <a:lnSpc>
                <a:spcPts val="8416"/>
              </a:lnSpc>
              <a:spcBef>
                <a:spcPct val="0"/>
              </a:spcBef>
            </a:pPr>
            <a:r>
              <a:rPr lang="en-US" sz="6011">
                <a:solidFill>
                  <a:srgbClr val="FFFFFF"/>
                </a:solidFill>
                <a:latin typeface="Montserrat Bold"/>
              </a:rPr>
              <a:t>Conclusion</a:t>
            </a:r>
          </a:p>
        </p:txBody>
      </p:sp>
      <p:sp>
        <p:nvSpPr>
          <p:cNvPr name="TextBox 11" id="11"/>
          <p:cNvSpPr txBox="true"/>
          <p:nvPr/>
        </p:nvSpPr>
        <p:spPr>
          <a:xfrm rot="0">
            <a:off x="5424058" y="5812240"/>
            <a:ext cx="7439883" cy="2033708"/>
          </a:xfrm>
          <a:prstGeom prst="rect">
            <a:avLst/>
          </a:prstGeom>
        </p:spPr>
        <p:txBody>
          <a:bodyPr anchor="t" rtlCol="false" tIns="0" lIns="0" bIns="0" rIns="0">
            <a:spAutoFit/>
          </a:bodyPr>
          <a:lstStyle/>
          <a:p>
            <a:pPr algn="ctr">
              <a:lnSpc>
                <a:spcPts val="3256"/>
              </a:lnSpc>
            </a:pPr>
            <a:r>
              <a:rPr lang="en-US" sz="2246" strike="noStrike" u="none">
                <a:solidFill>
                  <a:srgbClr val="FFFFFF"/>
                </a:solidFill>
                <a:latin typeface="Montserrat"/>
              </a:rPr>
              <a:t>Lorem ipsum dolor sit amet, consectetur adipiscing elit. Proin varius, eros nec efficitur euismod, lectus turpis sollicitudin augue, non ultricies enim nunc sit amet augue. Quisque ante magna, varius et vehicula congue, viverra eu nulla.</a:t>
            </a:r>
          </a:p>
        </p:txBody>
      </p:sp>
      <p:sp>
        <p:nvSpPr>
          <p:cNvPr name="Freeform 12" id="12"/>
          <p:cNvSpPr/>
          <p:nvPr/>
        </p:nvSpPr>
        <p:spPr>
          <a:xfrm flipH="false" flipV="false" rot="0">
            <a:off x="-537709" y="4626283"/>
            <a:ext cx="1568382" cy="2297488"/>
          </a:xfrm>
          <a:custGeom>
            <a:avLst/>
            <a:gdLst/>
            <a:ahLst/>
            <a:cxnLst/>
            <a:rect r="r" b="b" t="t" l="l"/>
            <a:pathLst>
              <a:path h="2297488" w="1568382">
                <a:moveTo>
                  <a:pt x="0" y="0"/>
                </a:moveTo>
                <a:lnTo>
                  <a:pt x="1568382" y="0"/>
                </a:lnTo>
                <a:lnTo>
                  <a:pt x="1568382" y="2297488"/>
                </a:lnTo>
                <a:lnTo>
                  <a:pt x="0" y="2297488"/>
                </a:lnTo>
                <a:lnTo>
                  <a:pt x="0" y="0"/>
                </a:lnTo>
                <a:close/>
              </a:path>
            </a:pathLst>
          </a:custGeom>
          <a:blipFill>
            <a:blip r:embed="rId4"/>
            <a:stretch>
              <a:fillRect l="-185101" t="-125652" r="0" b="0"/>
            </a:stretch>
          </a:blipFill>
        </p:spPr>
      </p:sp>
      <p:sp>
        <p:nvSpPr>
          <p:cNvPr name="Freeform 13" id="13"/>
          <p:cNvSpPr/>
          <p:nvPr/>
        </p:nvSpPr>
        <p:spPr>
          <a:xfrm flipH="false" flipV="false" rot="-10800000">
            <a:off x="17259300" y="2580788"/>
            <a:ext cx="1568382" cy="2297488"/>
          </a:xfrm>
          <a:custGeom>
            <a:avLst/>
            <a:gdLst/>
            <a:ahLst/>
            <a:cxnLst/>
            <a:rect r="r" b="b" t="t" l="l"/>
            <a:pathLst>
              <a:path h="2297488" w="1568382">
                <a:moveTo>
                  <a:pt x="0" y="0"/>
                </a:moveTo>
                <a:lnTo>
                  <a:pt x="1568382" y="0"/>
                </a:lnTo>
                <a:lnTo>
                  <a:pt x="1568382" y="2297487"/>
                </a:lnTo>
                <a:lnTo>
                  <a:pt x="0" y="2297487"/>
                </a:lnTo>
                <a:lnTo>
                  <a:pt x="0" y="0"/>
                </a:lnTo>
                <a:close/>
              </a:path>
            </a:pathLst>
          </a:custGeom>
          <a:blipFill>
            <a:blip r:embed="rId4"/>
            <a:stretch>
              <a:fillRect l="-185101" t="-125652"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6001515" y="2371519"/>
            <a:ext cx="3654083" cy="7137083"/>
            <a:chOff x="0" y="0"/>
            <a:chExt cx="1022038" cy="1996224"/>
          </a:xfrm>
        </p:grpSpPr>
        <p:sp>
          <p:nvSpPr>
            <p:cNvPr name="Freeform 3" id="3"/>
            <p:cNvSpPr/>
            <p:nvPr/>
          </p:nvSpPr>
          <p:spPr>
            <a:xfrm flipH="false" flipV="false" rot="0">
              <a:off x="0" y="0"/>
              <a:ext cx="1022038" cy="1996224"/>
            </a:xfrm>
            <a:custGeom>
              <a:avLst/>
              <a:gdLst/>
              <a:ahLst/>
              <a:cxnLst/>
              <a:rect r="r" b="b" t="t" l="l"/>
              <a:pathLst>
                <a:path h="1996224" w="1022038">
                  <a:moveTo>
                    <a:pt x="125004" y="0"/>
                  </a:moveTo>
                  <a:lnTo>
                    <a:pt x="897034" y="0"/>
                  </a:lnTo>
                  <a:cubicBezTo>
                    <a:pt x="930187" y="0"/>
                    <a:pt x="961982" y="13170"/>
                    <a:pt x="985425" y="36613"/>
                  </a:cubicBezTo>
                  <a:cubicBezTo>
                    <a:pt x="1008868" y="60055"/>
                    <a:pt x="1022038" y="91851"/>
                    <a:pt x="1022038" y="125004"/>
                  </a:cubicBezTo>
                  <a:lnTo>
                    <a:pt x="1022038" y="1871220"/>
                  </a:lnTo>
                  <a:cubicBezTo>
                    <a:pt x="1022038" y="1904373"/>
                    <a:pt x="1008868" y="1936169"/>
                    <a:pt x="985425" y="1959611"/>
                  </a:cubicBezTo>
                  <a:cubicBezTo>
                    <a:pt x="961982" y="1983054"/>
                    <a:pt x="930187" y="1996224"/>
                    <a:pt x="897034" y="1996224"/>
                  </a:cubicBezTo>
                  <a:lnTo>
                    <a:pt x="125004" y="1996224"/>
                  </a:lnTo>
                  <a:cubicBezTo>
                    <a:pt x="91851" y="1996224"/>
                    <a:pt x="60055" y="1983054"/>
                    <a:pt x="36613" y="1959611"/>
                  </a:cubicBezTo>
                  <a:cubicBezTo>
                    <a:pt x="13170" y="1936169"/>
                    <a:pt x="0" y="1904373"/>
                    <a:pt x="0" y="1871220"/>
                  </a:cubicBezTo>
                  <a:lnTo>
                    <a:pt x="0" y="125004"/>
                  </a:lnTo>
                  <a:cubicBezTo>
                    <a:pt x="0" y="91851"/>
                    <a:pt x="13170" y="60055"/>
                    <a:pt x="36613" y="36613"/>
                  </a:cubicBezTo>
                  <a:cubicBezTo>
                    <a:pt x="60055" y="13170"/>
                    <a:pt x="91851" y="0"/>
                    <a:pt x="125004" y="0"/>
                  </a:cubicBezTo>
                  <a:close/>
                </a:path>
              </a:pathLst>
            </a:custGeom>
            <a:gradFill rotWithShape="true">
              <a:gsLst>
                <a:gs pos="0">
                  <a:srgbClr val="000000">
                    <a:alpha val="100000"/>
                  </a:srgbClr>
                </a:gs>
                <a:gs pos="100000">
                  <a:srgbClr val="555555">
                    <a:alpha val="100000"/>
                  </a:srgbClr>
                </a:gs>
              </a:gsLst>
              <a:lin ang="0"/>
            </a:gradFill>
            <a:ln w="57150" cap="rnd">
              <a:solidFill>
                <a:srgbClr val="FFFFFF"/>
              </a:solidFill>
              <a:prstDash val="solid"/>
              <a:round/>
            </a:ln>
          </p:spPr>
        </p:sp>
        <p:sp>
          <p:nvSpPr>
            <p:cNvPr name="TextBox 4" id="4"/>
            <p:cNvSpPr txBox="true"/>
            <p:nvPr/>
          </p:nvSpPr>
          <p:spPr>
            <a:xfrm>
              <a:off x="0" y="-95250"/>
              <a:ext cx="1022038" cy="2091474"/>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5" id="5"/>
          <p:cNvGrpSpPr/>
          <p:nvPr/>
        </p:nvGrpSpPr>
        <p:grpSpPr>
          <a:xfrm rot="0">
            <a:off x="7046253" y="1589215"/>
            <a:ext cx="1564607" cy="1564607"/>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a:ln w="57150" cap="sq">
              <a:solidFill>
                <a:srgbClr val="FFFFFF"/>
              </a:solidFill>
              <a:prstDash val="solid"/>
              <a:miter/>
            </a:ln>
          </p:spPr>
        </p:sp>
        <p:sp>
          <p:nvSpPr>
            <p:cNvPr name="TextBox 7" id="7"/>
            <p:cNvSpPr txBox="true"/>
            <p:nvPr/>
          </p:nvSpPr>
          <p:spPr>
            <a:xfrm>
              <a:off x="76200" y="-9525"/>
              <a:ext cx="660400" cy="746125"/>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Bold"/>
                </a:rPr>
                <a:t>01</a:t>
              </a:r>
            </a:p>
          </p:txBody>
        </p:sp>
      </p:grpSp>
      <p:sp>
        <p:nvSpPr>
          <p:cNvPr name="TextBox 8" id="8"/>
          <p:cNvSpPr txBox="true"/>
          <p:nvPr/>
        </p:nvSpPr>
        <p:spPr>
          <a:xfrm rot="0">
            <a:off x="6320154" y="3304347"/>
            <a:ext cx="3016806" cy="5918835"/>
          </a:xfrm>
          <a:prstGeom prst="rect">
            <a:avLst/>
          </a:prstGeom>
        </p:spPr>
        <p:txBody>
          <a:bodyPr anchor="t" rtlCol="false" tIns="0" lIns="0" bIns="0" rIns="0">
            <a:spAutoFit/>
          </a:bodyPr>
          <a:lstStyle/>
          <a:p>
            <a:pPr algn="ctr" marL="0" indent="0" lvl="1">
              <a:lnSpc>
                <a:spcPts val="3600"/>
              </a:lnSpc>
            </a:pPr>
            <a:r>
              <a:rPr lang="en-US" sz="2400">
                <a:solidFill>
                  <a:srgbClr val="FFFFFF"/>
                </a:solidFill>
                <a:latin typeface="Montserrat Bold"/>
              </a:rPr>
              <a:t>Khả năng kết nối: </a:t>
            </a:r>
            <a:r>
              <a:rPr lang="en-US" sz="2400">
                <a:solidFill>
                  <a:srgbClr val="FFFFFF"/>
                </a:solidFill>
                <a:latin typeface="Montserrat"/>
              </a:rPr>
              <a:t>ESP8266 hỗ trợ chuẩn Wi-Fi 802.11 b/g/n, cho phép Arduino kết nối với mạng Wi-Fi và giao tiếp với các thiết bị khác trên mạng, chẳng hạn như máy tính, điện thoại thông minh hoặc các dịch vụ trực tuyến.</a:t>
            </a:r>
          </a:p>
        </p:txBody>
      </p:sp>
      <p:sp>
        <p:nvSpPr>
          <p:cNvPr name="Freeform 9" id="9"/>
          <p:cNvSpPr/>
          <p:nvPr/>
        </p:nvSpPr>
        <p:spPr>
          <a:xfrm flipH="false" flipV="false" rot="0">
            <a:off x="-19922" y="4766769"/>
            <a:ext cx="6021438" cy="5195329"/>
          </a:xfrm>
          <a:custGeom>
            <a:avLst/>
            <a:gdLst/>
            <a:ahLst/>
            <a:cxnLst/>
            <a:rect r="r" b="b" t="t" l="l"/>
            <a:pathLst>
              <a:path h="5195329" w="6021438">
                <a:moveTo>
                  <a:pt x="0" y="0"/>
                </a:moveTo>
                <a:lnTo>
                  <a:pt x="6021437" y="0"/>
                </a:lnTo>
                <a:lnTo>
                  <a:pt x="6021437" y="5195328"/>
                </a:lnTo>
                <a:lnTo>
                  <a:pt x="0" y="5195328"/>
                </a:lnTo>
                <a:lnTo>
                  <a:pt x="0" y="0"/>
                </a:lnTo>
                <a:close/>
              </a:path>
            </a:pathLst>
          </a:custGeom>
          <a:blipFill>
            <a:blip r:embed="rId2"/>
            <a:stretch>
              <a:fillRect l="-1207" t="0" r="-1207" b="0"/>
            </a:stretch>
          </a:blipFill>
        </p:spPr>
      </p:sp>
      <p:grpSp>
        <p:nvGrpSpPr>
          <p:cNvPr name="Group 10" id="10"/>
          <p:cNvGrpSpPr/>
          <p:nvPr/>
        </p:nvGrpSpPr>
        <p:grpSpPr>
          <a:xfrm rot="0">
            <a:off x="10088986" y="1601359"/>
            <a:ext cx="3654083" cy="6559463"/>
            <a:chOff x="0" y="0"/>
            <a:chExt cx="1022038" cy="1834665"/>
          </a:xfrm>
        </p:grpSpPr>
        <p:sp>
          <p:nvSpPr>
            <p:cNvPr name="Freeform 11" id="11"/>
            <p:cNvSpPr/>
            <p:nvPr/>
          </p:nvSpPr>
          <p:spPr>
            <a:xfrm flipH="false" flipV="false" rot="0">
              <a:off x="0" y="0"/>
              <a:ext cx="1022038" cy="1834665"/>
            </a:xfrm>
            <a:custGeom>
              <a:avLst/>
              <a:gdLst/>
              <a:ahLst/>
              <a:cxnLst/>
              <a:rect r="r" b="b" t="t" l="l"/>
              <a:pathLst>
                <a:path h="1834665" w="1022038">
                  <a:moveTo>
                    <a:pt x="125004" y="0"/>
                  </a:moveTo>
                  <a:lnTo>
                    <a:pt x="897034" y="0"/>
                  </a:lnTo>
                  <a:cubicBezTo>
                    <a:pt x="930187" y="0"/>
                    <a:pt x="961982" y="13170"/>
                    <a:pt x="985425" y="36613"/>
                  </a:cubicBezTo>
                  <a:cubicBezTo>
                    <a:pt x="1008868" y="60055"/>
                    <a:pt x="1022038" y="91851"/>
                    <a:pt x="1022038" y="125004"/>
                  </a:cubicBezTo>
                  <a:lnTo>
                    <a:pt x="1022038" y="1709662"/>
                  </a:lnTo>
                  <a:cubicBezTo>
                    <a:pt x="1022038" y="1742815"/>
                    <a:pt x="1008868" y="1774610"/>
                    <a:pt x="985425" y="1798052"/>
                  </a:cubicBezTo>
                  <a:cubicBezTo>
                    <a:pt x="961982" y="1821495"/>
                    <a:pt x="930187" y="1834665"/>
                    <a:pt x="897034" y="1834665"/>
                  </a:cubicBezTo>
                  <a:lnTo>
                    <a:pt x="125004" y="1834665"/>
                  </a:lnTo>
                  <a:cubicBezTo>
                    <a:pt x="91851" y="1834665"/>
                    <a:pt x="60055" y="1821495"/>
                    <a:pt x="36613" y="1798052"/>
                  </a:cubicBezTo>
                  <a:cubicBezTo>
                    <a:pt x="13170" y="1774610"/>
                    <a:pt x="0" y="1742815"/>
                    <a:pt x="0" y="1709662"/>
                  </a:cubicBezTo>
                  <a:lnTo>
                    <a:pt x="0" y="125004"/>
                  </a:lnTo>
                  <a:cubicBezTo>
                    <a:pt x="0" y="91851"/>
                    <a:pt x="13170" y="60055"/>
                    <a:pt x="36613" y="36613"/>
                  </a:cubicBezTo>
                  <a:cubicBezTo>
                    <a:pt x="60055" y="13170"/>
                    <a:pt x="91851" y="0"/>
                    <a:pt x="125004" y="0"/>
                  </a:cubicBezTo>
                  <a:close/>
                </a:path>
              </a:pathLst>
            </a:custGeom>
            <a:gradFill rotWithShape="true">
              <a:gsLst>
                <a:gs pos="0">
                  <a:srgbClr val="000000">
                    <a:alpha val="100000"/>
                  </a:srgbClr>
                </a:gs>
                <a:gs pos="100000">
                  <a:srgbClr val="9D7E5F">
                    <a:alpha val="100000"/>
                  </a:srgbClr>
                </a:gs>
              </a:gsLst>
              <a:lin ang="0"/>
            </a:gradFill>
            <a:ln w="57150" cap="rnd">
              <a:solidFill>
                <a:srgbClr val="FFFFFF"/>
              </a:solidFill>
              <a:prstDash val="solid"/>
              <a:round/>
            </a:ln>
          </p:spPr>
        </p:sp>
        <p:sp>
          <p:nvSpPr>
            <p:cNvPr name="TextBox 12" id="12"/>
            <p:cNvSpPr txBox="true"/>
            <p:nvPr/>
          </p:nvSpPr>
          <p:spPr>
            <a:xfrm>
              <a:off x="0" y="-95250"/>
              <a:ext cx="1022038" cy="1929915"/>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13" id="13"/>
          <p:cNvGrpSpPr/>
          <p:nvPr/>
        </p:nvGrpSpPr>
        <p:grpSpPr>
          <a:xfrm rot="0">
            <a:off x="11133723" y="819055"/>
            <a:ext cx="1564607" cy="156460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a:ln w="57150" cap="sq">
              <a:solidFill>
                <a:srgbClr val="FFFFFF"/>
              </a:solidFill>
              <a:prstDash val="solid"/>
              <a:miter/>
            </a:ln>
          </p:spPr>
        </p:sp>
        <p:sp>
          <p:nvSpPr>
            <p:cNvPr name="TextBox 15" id="15"/>
            <p:cNvSpPr txBox="true"/>
            <p:nvPr/>
          </p:nvSpPr>
          <p:spPr>
            <a:xfrm>
              <a:off x="76200" y="-9525"/>
              <a:ext cx="660400" cy="746125"/>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Bold"/>
                </a:rPr>
                <a:t>02</a:t>
              </a:r>
            </a:p>
          </p:txBody>
        </p:sp>
      </p:grpSp>
      <p:sp>
        <p:nvSpPr>
          <p:cNvPr name="TextBox 16" id="16"/>
          <p:cNvSpPr txBox="true"/>
          <p:nvPr/>
        </p:nvSpPr>
        <p:spPr>
          <a:xfrm rot="0">
            <a:off x="10407624" y="2713544"/>
            <a:ext cx="3016806" cy="5004435"/>
          </a:xfrm>
          <a:prstGeom prst="rect">
            <a:avLst/>
          </a:prstGeom>
        </p:spPr>
        <p:txBody>
          <a:bodyPr anchor="t" rtlCol="false" tIns="0" lIns="0" bIns="0" rIns="0">
            <a:spAutoFit/>
          </a:bodyPr>
          <a:lstStyle/>
          <a:p>
            <a:pPr algn="ctr" marL="0" indent="0" lvl="1">
              <a:lnSpc>
                <a:spcPts val="3600"/>
              </a:lnSpc>
            </a:pPr>
            <a:r>
              <a:rPr lang="en-US" sz="2400">
                <a:solidFill>
                  <a:srgbClr val="FFFFFF"/>
                </a:solidFill>
                <a:latin typeface="Montserrat Bold"/>
              </a:rPr>
              <a:t>Đầu vào/đầu ra:</a:t>
            </a:r>
            <a:r>
              <a:rPr lang="en-US" sz="2400">
                <a:solidFill>
                  <a:srgbClr val="FFFFFF"/>
                </a:solidFill>
                <a:latin typeface="Montserrat Medium"/>
              </a:rPr>
              <a:t> ESP8266 có các chân GPIO (General Purpose Input/Output) cho phép Arduino kết nối và điều khiển các cảm biến, đèn LED, mạch điều khiển, và các thiết bị ngoại vi khác.</a:t>
            </a:r>
          </a:p>
        </p:txBody>
      </p:sp>
      <p:grpSp>
        <p:nvGrpSpPr>
          <p:cNvPr name="Group 17" id="17"/>
          <p:cNvGrpSpPr/>
          <p:nvPr/>
        </p:nvGrpSpPr>
        <p:grpSpPr>
          <a:xfrm rot="0">
            <a:off x="14176456" y="1288794"/>
            <a:ext cx="3654083" cy="5616016"/>
            <a:chOff x="0" y="0"/>
            <a:chExt cx="1022038" cy="1570786"/>
          </a:xfrm>
        </p:grpSpPr>
        <p:sp>
          <p:nvSpPr>
            <p:cNvPr name="Freeform 18" id="18"/>
            <p:cNvSpPr/>
            <p:nvPr/>
          </p:nvSpPr>
          <p:spPr>
            <a:xfrm flipH="false" flipV="false" rot="0">
              <a:off x="0" y="0"/>
              <a:ext cx="1022038" cy="1570786"/>
            </a:xfrm>
            <a:custGeom>
              <a:avLst/>
              <a:gdLst/>
              <a:ahLst/>
              <a:cxnLst/>
              <a:rect r="r" b="b" t="t" l="l"/>
              <a:pathLst>
                <a:path h="1570786" w="1022038">
                  <a:moveTo>
                    <a:pt x="125004" y="0"/>
                  </a:moveTo>
                  <a:lnTo>
                    <a:pt x="897034" y="0"/>
                  </a:lnTo>
                  <a:cubicBezTo>
                    <a:pt x="930187" y="0"/>
                    <a:pt x="961982" y="13170"/>
                    <a:pt x="985425" y="36613"/>
                  </a:cubicBezTo>
                  <a:cubicBezTo>
                    <a:pt x="1008868" y="60055"/>
                    <a:pt x="1022038" y="91851"/>
                    <a:pt x="1022038" y="125004"/>
                  </a:cubicBezTo>
                  <a:lnTo>
                    <a:pt x="1022038" y="1445782"/>
                  </a:lnTo>
                  <a:cubicBezTo>
                    <a:pt x="1022038" y="1478935"/>
                    <a:pt x="1008868" y="1510730"/>
                    <a:pt x="985425" y="1534173"/>
                  </a:cubicBezTo>
                  <a:cubicBezTo>
                    <a:pt x="961982" y="1557616"/>
                    <a:pt x="930187" y="1570786"/>
                    <a:pt x="897034" y="1570786"/>
                  </a:cubicBezTo>
                  <a:lnTo>
                    <a:pt x="125004" y="1570786"/>
                  </a:lnTo>
                  <a:cubicBezTo>
                    <a:pt x="91851" y="1570786"/>
                    <a:pt x="60055" y="1557616"/>
                    <a:pt x="36613" y="1534173"/>
                  </a:cubicBezTo>
                  <a:cubicBezTo>
                    <a:pt x="13170" y="1510730"/>
                    <a:pt x="0" y="1478935"/>
                    <a:pt x="0" y="1445782"/>
                  </a:cubicBezTo>
                  <a:lnTo>
                    <a:pt x="0" y="125004"/>
                  </a:lnTo>
                  <a:cubicBezTo>
                    <a:pt x="0" y="91851"/>
                    <a:pt x="13170" y="60055"/>
                    <a:pt x="36613" y="36613"/>
                  </a:cubicBezTo>
                  <a:cubicBezTo>
                    <a:pt x="60055" y="13170"/>
                    <a:pt x="91851" y="0"/>
                    <a:pt x="125004" y="0"/>
                  </a:cubicBezTo>
                  <a:close/>
                </a:path>
              </a:pathLst>
            </a:custGeom>
            <a:gradFill rotWithShape="true">
              <a:gsLst>
                <a:gs pos="0">
                  <a:srgbClr val="000000">
                    <a:alpha val="100000"/>
                  </a:srgbClr>
                </a:gs>
                <a:gs pos="100000">
                  <a:srgbClr val="555555">
                    <a:alpha val="100000"/>
                  </a:srgbClr>
                </a:gs>
              </a:gsLst>
              <a:lin ang="0"/>
            </a:gradFill>
            <a:ln w="57150" cap="rnd">
              <a:solidFill>
                <a:srgbClr val="FFFFFF"/>
              </a:solidFill>
              <a:prstDash val="solid"/>
              <a:round/>
            </a:ln>
          </p:spPr>
        </p:sp>
        <p:sp>
          <p:nvSpPr>
            <p:cNvPr name="TextBox 19" id="19"/>
            <p:cNvSpPr txBox="true"/>
            <p:nvPr/>
          </p:nvSpPr>
          <p:spPr>
            <a:xfrm>
              <a:off x="0" y="-95250"/>
              <a:ext cx="1022038" cy="1666036"/>
            </a:xfrm>
            <a:prstGeom prst="rect">
              <a:avLst/>
            </a:prstGeom>
          </p:spPr>
          <p:txBody>
            <a:bodyPr anchor="ctr" rtlCol="false" tIns="50800" lIns="50800" bIns="50800" rIns="50800"/>
            <a:lstStyle/>
            <a:p>
              <a:pPr algn="ctr" marL="0" indent="0" lvl="0">
                <a:lnSpc>
                  <a:spcPts val="3706"/>
                </a:lnSpc>
                <a:spcBef>
                  <a:spcPct val="0"/>
                </a:spcBef>
              </a:pPr>
            </a:p>
          </p:txBody>
        </p:sp>
      </p:grpSp>
      <p:grpSp>
        <p:nvGrpSpPr>
          <p:cNvPr name="Group 20" id="20"/>
          <p:cNvGrpSpPr/>
          <p:nvPr/>
        </p:nvGrpSpPr>
        <p:grpSpPr>
          <a:xfrm rot="0">
            <a:off x="15221194" y="506490"/>
            <a:ext cx="1564607" cy="156460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0000">
                    <a:alpha val="100000"/>
                  </a:srgbClr>
                </a:gs>
                <a:gs pos="100000">
                  <a:srgbClr val="555555">
                    <a:alpha val="100000"/>
                  </a:srgbClr>
                </a:gs>
              </a:gsLst>
              <a:lin ang="0"/>
            </a:gradFill>
            <a:ln w="57150" cap="sq">
              <a:solidFill>
                <a:srgbClr val="FFFFFF"/>
              </a:solidFill>
              <a:prstDash val="solid"/>
              <a:miter/>
            </a:ln>
          </p:spPr>
        </p:sp>
        <p:sp>
          <p:nvSpPr>
            <p:cNvPr name="TextBox 22" id="22"/>
            <p:cNvSpPr txBox="true"/>
            <p:nvPr/>
          </p:nvSpPr>
          <p:spPr>
            <a:xfrm>
              <a:off x="76200" y="-9525"/>
              <a:ext cx="660400" cy="746125"/>
            </a:xfrm>
            <a:prstGeom prst="rect">
              <a:avLst/>
            </a:prstGeom>
          </p:spPr>
          <p:txBody>
            <a:bodyPr anchor="ctr" rtlCol="false" tIns="50800" lIns="50800" bIns="50800" rIns="50800"/>
            <a:lstStyle/>
            <a:p>
              <a:pPr algn="ctr" marL="0" indent="0" lvl="0">
                <a:lnSpc>
                  <a:spcPts val="7262"/>
                </a:lnSpc>
                <a:spcBef>
                  <a:spcPct val="0"/>
                </a:spcBef>
              </a:pPr>
              <a:r>
                <a:rPr lang="en-US" sz="5187">
                  <a:solidFill>
                    <a:srgbClr val="FFFFFF"/>
                  </a:solidFill>
                  <a:latin typeface="Montserrat Bold"/>
                </a:rPr>
                <a:t>03</a:t>
              </a:r>
            </a:p>
          </p:txBody>
        </p:sp>
      </p:grpSp>
      <p:sp>
        <p:nvSpPr>
          <p:cNvPr name="TextBox 23" id="23"/>
          <p:cNvSpPr txBox="true"/>
          <p:nvPr/>
        </p:nvSpPr>
        <p:spPr>
          <a:xfrm rot="0">
            <a:off x="14495094" y="2221622"/>
            <a:ext cx="3016806" cy="4090035"/>
          </a:xfrm>
          <a:prstGeom prst="rect">
            <a:avLst/>
          </a:prstGeom>
        </p:spPr>
        <p:txBody>
          <a:bodyPr anchor="t" rtlCol="false" tIns="0" lIns="0" bIns="0" rIns="0">
            <a:spAutoFit/>
          </a:bodyPr>
          <a:lstStyle/>
          <a:p>
            <a:pPr algn="ctr" marL="0" indent="0" lvl="1">
              <a:lnSpc>
                <a:spcPts val="3600"/>
              </a:lnSpc>
            </a:pPr>
            <a:r>
              <a:rPr lang="en-US" sz="2400">
                <a:solidFill>
                  <a:srgbClr val="FFFFFF"/>
                </a:solidFill>
                <a:latin typeface="Montserrat Bold"/>
              </a:rPr>
              <a:t>Bộ xử lý: </a:t>
            </a:r>
            <a:r>
              <a:rPr lang="en-US" sz="2400">
                <a:solidFill>
                  <a:srgbClr val="FFFFFF"/>
                </a:solidFill>
                <a:latin typeface="Montserrat Medium"/>
              </a:rPr>
              <a:t>ESP8266 có bộ xử lý 32-bit </a:t>
            </a:r>
            <a:r>
              <a:rPr lang="en-US" sz="2400">
                <a:solidFill>
                  <a:srgbClr val="FFFFFF"/>
                </a:solidFill>
                <a:latin typeface="Montserrat Bold"/>
              </a:rPr>
              <a:t>Tensilica Xtensa LX106</a:t>
            </a:r>
            <a:r>
              <a:rPr lang="en-US" sz="2400">
                <a:solidFill>
                  <a:srgbClr val="FFFFFF"/>
                </a:solidFill>
                <a:latin typeface="Montserrat Medium"/>
              </a:rPr>
              <a:t> có tốc độ xung nhịp 80 MHz. Nó cũng có bộ nhớ Flash tích hợp để lưu trữ chương trình và dữ liệu.</a:t>
            </a:r>
          </a:p>
        </p:txBody>
      </p:sp>
      <p:sp>
        <p:nvSpPr>
          <p:cNvPr name="Freeform 24" id="24"/>
          <p:cNvSpPr/>
          <p:nvPr/>
        </p:nvSpPr>
        <p:spPr>
          <a:xfrm flipH="true" flipV="false" rot="5400000">
            <a:off x="-1795730" y="2280205"/>
            <a:ext cx="4615306" cy="1111285"/>
          </a:xfrm>
          <a:custGeom>
            <a:avLst/>
            <a:gdLst/>
            <a:ahLst/>
            <a:cxnLst/>
            <a:rect r="r" b="b" t="t" l="l"/>
            <a:pathLst>
              <a:path h="1111285" w="4615306">
                <a:moveTo>
                  <a:pt x="4615306" y="0"/>
                </a:moveTo>
                <a:lnTo>
                  <a:pt x="0" y="0"/>
                </a:lnTo>
                <a:lnTo>
                  <a:pt x="0" y="1111285"/>
                </a:lnTo>
                <a:lnTo>
                  <a:pt x="4615306" y="1111285"/>
                </a:lnTo>
                <a:lnTo>
                  <a:pt x="4615306" y="0"/>
                </a:lnTo>
                <a:close/>
              </a:path>
            </a:pathLst>
          </a:custGeom>
          <a:blipFill>
            <a:blip r:embed="rId3"/>
            <a:stretch>
              <a:fillRect l="0" t="0" r="-21630" b="-396940"/>
            </a:stretch>
          </a:blipFill>
        </p:spPr>
      </p:sp>
      <p:sp>
        <p:nvSpPr>
          <p:cNvPr name="TextBox 25" id="25"/>
          <p:cNvSpPr txBox="true"/>
          <p:nvPr/>
        </p:nvSpPr>
        <p:spPr>
          <a:xfrm rot="0">
            <a:off x="740730" y="357109"/>
            <a:ext cx="4668603" cy="3795931"/>
          </a:xfrm>
          <a:prstGeom prst="rect">
            <a:avLst/>
          </a:prstGeom>
        </p:spPr>
        <p:txBody>
          <a:bodyPr anchor="t" rtlCol="false" tIns="0" lIns="0" bIns="0" rIns="0">
            <a:spAutoFit/>
          </a:bodyPr>
          <a:lstStyle/>
          <a:p>
            <a:pPr algn="ctr">
              <a:lnSpc>
                <a:spcPts val="10285"/>
              </a:lnSpc>
              <a:spcBef>
                <a:spcPct val="0"/>
              </a:spcBef>
            </a:pPr>
            <a:r>
              <a:rPr lang="en-US" sz="6349">
                <a:solidFill>
                  <a:srgbClr val="F5A800"/>
                </a:solidFill>
                <a:latin typeface="Montserrat Ultra-Bold"/>
              </a:rPr>
              <a:t>THÔNG TIN CHUNG</a:t>
            </a:r>
          </a:p>
        </p:txBody>
      </p:sp>
      <p:sp>
        <p:nvSpPr>
          <p:cNvPr name="Freeform 26" id="26"/>
          <p:cNvSpPr/>
          <p:nvPr/>
        </p:nvSpPr>
        <p:spPr>
          <a:xfrm flipH="true" flipV="false" rot="0">
            <a:off x="17636594" y="2889075"/>
            <a:ext cx="1302812" cy="2254425"/>
          </a:xfrm>
          <a:custGeom>
            <a:avLst/>
            <a:gdLst/>
            <a:ahLst/>
            <a:cxnLst/>
            <a:rect r="r" b="b" t="t" l="l"/>
            <a:pathLst>
              <a:path h="2254425" w="1302812">
                <a:moveTo>
                  <a:pt x="1302812" y="0"/>
                </a:moveTo>
                <a:lnTo>
                  <a:pt x="0" y="0"/>
                </a:lnTo>
                <a:lnTo>
                  <a:pt x="0" y="2254425"/>
                </a:lnTo>
                <a:lnTo>
                  <a:pt x="1302812" y="2254425"/>
                </a:lnTo>
                <a:lnTo>
                  <a:pt x="1302812" y="0"/>
                </a:lnTo>
                <a:close/>
              </a:path>
            </a:pathLst>
          </a:custGeom>
          <a:blipFill>
            <a:blip r:embed="rId4"/>
            <a:stretch>
              <a:fillRect l="-236784" t="-125652" r="0" b="0"/>
            </a:stretch>
          </a:blipFill>
        </p:spPr>
      </p:sp>
      <p:sp>
        <p:nvSpPr>
          <p:cNvPr name="Freeform 27" id="27"/>
          <p:cNvSpPr/>
          <p:nvPr/>
        </p:nvSpPr>
        <p:spPr>
          <a:xfrm flipH="false" flipV="false" rot="0">
            <a:off x="14584455" y="7364433"/>
            <a:ext cx="2674845" cy="2427422"/>
          </a:xfrm>
          <a:custGeom>
            <a:avLst/>
            <a:gdLst/>
            <a:ahLst/>
            <a:cxnLst/>
            <a:rect r="r" b="b" t="t" l="l"/>
            <a:pathLst>
              <a:path h="2427422" w="2674845">
                <a:moveTo>
                  <a:pt x="0" y="0"/>
                </a:moveTo>
                <a:lnTo>
                  <a:pt x="2674845" y="0"/>
                </a:lnTo>
                <a:lnTo>
                  <a:pt x="2674845" y="2427422"/>
                </a:lnTo>
                <a:lnTo>
                  <a:pt x="0" y="2427422"/>
                </a:lnTo>
                <a:lnTo>
                  <a:pt x="0" y="0"/>
                </a:lnTo>
                <a:close/>
              </a:path>
            </a:pathLst>
          </a:custGeom>
          <a:blipFill>
            <a:blip r:embed="rId5"/>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grpSp>
        <p:nvGrpSpPr>
          <p:cNvPr name="Group 3" id="3"/>
          <p:cNvGrpSpPr/>
          <p:nvPr/>
        </p:nvGrpSpPr>
        <p:grpSpPr>
          <a:xfrm rot="0">
            <a:off x="1500633" y="3194186"/>
            <a:ext cx="9978254" cy="4784883"/>
            <a:chOff x="0" y="0"/>
            <a:chExt cx="2951125" cy="1415156"/>
          </a:xfrm>
        </p:grpSpPr>
        <p:sp>
          <p:nvSpPr>
            <p:cNvPr name="Freeform 4" id="4"/>
            <p:cNvSpPr/>
            <p:nvPr/>
          </p:nvSpPr>
          <p:spPr>
            <a:xfrm flipH="false" flipV="false" rot="0">
              <a:off x="0" y="0"/>
              <a:ext cx="2951125" cy="1415156"/>
            </a:xfrm>
            <a:custGeom>
              <a:avLst/>
              <a:gdLst/>
              <a:ahLst/>
              <a:cxnLst/>
              <a:rect r="r" b="b" t="t" l="l"/>
              <a:pathLst>
                <a:path h="1415156" w="2951125">
                  <a:moveTo>
                    <a:pt x="45777" y="0"/>
                  </a:moveTo>
                  <a:lnTo>
                    <a:pt x="2905348" y="0"/>
                  </a:lnTo>
                  <a:cubicBezTo>
                    <a:pt x="2917489" y="0"/>
                    <a:pt x="2929133" y="4823"/>
                    <a:pt x="2937718" y="13408"/>
                  </a:cubicBezTo>
                  <a:cubicBezTo>
                    <a:pt x="2946302" y="21993"/>
                    <a:pt x="2951125" y="33636"/>
                    <a:pt x="2951125" y="45777"/>
                  </a:cubicBezTo>
                  <a:lnTo>
                    <a:pt x="2951125" y="1369379"/>
                  </a:lnTo>
                  <a:cubicBezTo>
                    <a:pt x="2951125" y="1381520"/>
                    <a:pt x="2946302" y="1393164"/>
                    <a:pt x="2937718" y="1401749"/>
                  </a:cubicBezTo>
                  <a:cubicBezTo>
                    <a:pt x="2929133" y="1410333"/>
                    <a:pt x="2917489" y="1415156"/>
                    <a:pt x="2905348" y="1415156"/>
                  </a:cubicBezTo>
                  <a:lnTo>
                    <a:pt x="45777" y="1415156"/>
                  </a:lnTo>
                  <a:cubicBezTo>
                    <a:pt x="33636" y="1415156"/>
                    <a:pt x="21993" y="1410333"/>
                    <a:pt x="13408" y="1401749"/>
                  </a:cubicBezTo>
                  <a:cubicBezTo>
                    <a:pt x="4823" y="1393164"/>
                    <a:pt x="0" y="1381520"/>
                    <a:pt x="0" y="1369379"/>
                  </a:cubicBezTo>
                  <a:lnTo>
                    <a:pt x="0" y="45777"/>
                  </a:lnTo>
                  <a:cubicBezTo>
                    <a:pt x="0" y="33636"/>
                    <a:pt x="4823" y="21993"/>
                    <a:pt x="13408" y="13408"/>
                  </a:cubicBezTo>
                  <a:cubicBezTo>
                    <a:pt x="21993" y="4823"/>
                    <a:pt x="33636" y="0"/>
                    <a:pt x="45777" y="0"/>
                  </a:cubicBezTo>
                  <a:close/>
                </a:path>
              </a:pathLst>
            </a:custGeom>
            <a:gradFill rotWithShape="true">
              <a:gsLst>
                <a:gs pos="0">
                  <a:srgbClr val="4FB6E8">
                    <a:alpha val="100000"/>
                  </a:srgbClr>
                </a:gs>
                <a:gs pos="50000">
                  <a:srgbClr val="2B69B4">
                    <a:alpha val="100000"/>
                  </a:srgbClr>
                </a:gs>
                <a:gs pos="100000">
                  <a:srgbClr val="1C5396">
                    <a:alpha val="100000"/>
                  </a:srgbClr>
                </a:gs>
              </a:gsLst>
              <a:path path="circle">
                <a:fillToRect l="0" r="100000" t="0" b="100000"/>
              </a:path>
              <a:tileRect r="0" l="-100000" b="0" t="-100000"/>
            </a:gradFill>
            <a:ln w="57150" cap="rnd">
              <a:solidFill>
                <a:srgbClr val="FFFFFF"/>
              </a:solidFill>
              <a:prstDash val="solid"/>
              <a:round/>
            </a:ln>
          </p:spPr>
        </p:sp>
        <p:sp>
          <p:nvSpPr>
            <p:cNvPr name="TextBox 5" id="5"/>
            <p:cNvSpPr txBox="true"/>
            <p:nvPr/>
          </p:nvSpPr>
          <p:spPr>
            <a:xfrm>
              <a:off x="0" y="-95250"/>
              <a:ext cx="2951125" cy="1510406"/>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AutoShape 6" id="6"/>
          <p:cNvSpPr/>
          <p:nvPr/>
        </p:nvSpPr>
        <p:spPr>
          <a:xfrm>
            <a:off x="1927110" y="6841917"/>
            <a:ext cx="9118141" cy="0"/>
          </a:xfrm>
          <a:prstGeom prst="line">
            <a:avLst/>
          </a:prstGeom>
          <a:ln cap="flat" w="66675">
            <a:solidFill>
              <a:srgbClr val="FFFFFF"/>
            </a:solidFill>
            <a:prstDash val="solid"/>
            <a:headEnd type="oval" len="lg" w="lg"/>
            <a:tailEnd type="oval" len="lg" w="lg"/>
          </a:ln>
        </p:spPr>
      </p:sp>
      <p:sp>
        <p:nvSpPr>
          <p:cNvPr name="Freeform 7" id="7"/>
          <p:cNvSpPr/>
          <p:nvPr/>
        </p:nvSpPr>
        <p:spPr>
          <a:xfrm flipH="false" flipV="false" rot="0">
            <a:off x="10536717" y="1470421"/>
            <a:ext cx="7345093" cy="10027430"/>
          </a:xfrm>
          <a:custGeom>
            <a:avLst/>
            <a:gdLst/>
            <a:ahLst/>
            <a:cxnLst/>
            <a:rect r="r" b="b" t="t" l="l"/>
            <a:pathLst>
              <a:path h="10027430" w="7345093">
                <a:moveTo>
                  <a:pt x="0" y="0"/>
                </a:moveTo>
                <a:lnTo>
                  <a:pt x="7345093" y="0"/>
                </a:lnTo>
                <a:lnTo>
                  <a:pt x="7345093" y="10027430"/>
                </a:lnTo>
                <a:lnTo>
                  <a:pt x="0" y="10027430"/>
                </a:lnTo>
                <a:lnTo>
                  <a:pt x="0" y="0"/>
                </a:lnTo>
                <a:close/>
              </a:path>
            </a:pathLst>
          </a:custGeom>
          <a:blipFill>
            <a:blip r:embed="rId3"/>
            <a:stretch>
              <a:fillRect l="0" t="0" r="0" b="0"/>
            </a:stretch>
          </a:blipFill>
        </p:spPr>
      </p:sp>
      <p:sp>
        <p:nvSpPr>
          <p:cNvPr name="Freeform 8" id="8"/>
          <p:cNvSpPr/>
          <p:nvPr/>
        </p:nvSpPr>
        <p:spPr>
          <a:xfrm flipH="false" flipV="false" rot="0">
            <a:off x="645336" y="1524644"/>
            <a:ext cx="3334910" cy="3339083"/>
          </a:xfrm>
          <a:custGeom>
            <a:avLst/>
            <a:gdLst/>
            <a:ahLst/>
            <a:cxnLst/>
            <a:rect r="r" b="b" t="t" l="l"/>
            <a:pathLst>
              <a:path h="3339083" w="3334910">
                <a:moveTo>
                  <a:pt x="0" y="0"/>
                </a:moveTo>
                <a:lnTo>
                  <a:pt x="3334909" y="0"/>
                </a:lnTo>
                <a:lnTo>
                  <a:pt x="3334909" y="3339084"/>
                </a:lnTo>
                <a:lnTo>
                  <a:pt x="0" y="3339084"/>
                </a:lnTo>
                <a:lnTo>
                  <a:pt x="0" y="0"/>
                </a:lnTo>
                <a:close/>
              </a:path>
            </a:pathLst>
          </a:custGeom>
          <a:blipFill>
            <a:blip r:embed="rId4"/>
            <a:stretch>
              <a:fillRect l="0" t="0" r="0" b="0"/>
            </a:stretch>
          </a:blipFill>
        </p:spPr>
      </p:sp>
      <p:sp>
        <p:nvSpPr>
          <p:cNvPr name="Freeform 9" id="9"/>
          <p:cNvSpPr/>
          <p:nvPr/>
        </p:nvSpPr>
        <p:spPr>
          <a:xfrm flipH="false" flipV="false" rot="-5400000">
            <a:off x="7610259" y="7659774"/>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TextBox 10" id="10"/>
          <p:cNvSpPr txBox="true"/>
          <p:nvPr/>
        </p:nvSpPr>
        <p:spPr>
          <a:xfrm rot="0">
            <a:off x="2150151" y="4759403"/>
            <a:ext cx="8679219" cy="1627875"/>
          </a:xfrm>
          <a:prstGeom prst="rect">
            <a:avLst/>
          </a:prstGeom>
        </p:spPr>
        <p:txBody>
          <a:bodyPr anchor="t" rtlCol="false" tIns="0" lIns="0" bIns="0" rIns="0">
            <a:spAutoFit/>
          </a:bodyPr>
          <a:lstStyle/>
          <a:p>
            <a:pPr algn="ctr" marL="0" indent="0" lvl="0">
              <a:lnSpc>
                <a:spcPts val="13321"/>
              </a:lnSpc>
              <a:spcBef>
                <a:spcPct val="0"/>
              </a:spcBef>
            </a:pPr>
            <a:r>
              <a:rPr lang="en-US" sz="9515">
                <a:solidFill>
                  <a:srgbClr val="FFFFFF"/>
                </a:solidFill>
                <a:latin typeface="Montserrat Bold"/>
              </a:rPr>
              <a:t>T</a:t>
            </a:r>
            <a:r>
              <a:rPr lang="en-US" sz="9515" strike="noStrike" u="none">
                <a:solidFill>
                  <a:srgbClr val="FFFFFF"/>
                </a:solidFill>
                <a:latin typeface="Montserrat Bold"/>
              </a:rPr>
              <a:t>hank You!</a:t>
            </a:r>
          </a:p>
        </p:txBody>
      </p:sp>
      <p:sp>
        <p:nvSpPr>
          <p:cNvPr name="Freeform 11" id="11"/>
          <p:cNvSpPr/>
          <p:nvPr/>
        </p:nvSpPr>
        <p:spPr>
          <a:xfrm flipH="false" flipV="false" rot="5400000">
            <a:off x="10413250" y="-1799342"/>
            <a:ext cx="832240" cy="4430924"/>
          </a:xfrm>
          <a:custGeom>
            <a:avLst/>
            <a:gdLst/>
            <a:ahLst/>
            <a:cxnLst/>
            <a:rect r="r" b="b" t="t" l="l"/>
            <a:pathLst>
              <a:path h="4430924" w="832240">
                <a:moveTo>
                  <a:pt x="0" y="0"/>
                </a:moveTo>
                <a:lnTo>
                  <a:pt x="832240" y="0"/>
                </a:lnTo>
                <a:lnTo>
                  <a:pt x="832240" y="4430924"/>
                </a:lnTo>
                <a:lnTo>
                  <a:pt x="0" y="4430924"/>
                </a:lnTo>
                <a:lnTo>
                  <a:pt x="0" y="0"/>
                </a:lnTo>
                <a:close/>
              </a:path>
            </a:pathLst>
          </a:custGeom>
          <a:blipFill>
            <a:blip r:embed="rId5"/>
            <a:stretch>
              <a:fillRect l="-557972" t="0" r="0" b="0"/>
            </a:stretch>
          </a:blipFill>
        </p:spPr>
      </p:sp>
      <p:sp>
        <p:nvSpPr>
          <p:cNvPr name="Freeform 12" id="12"/>
          <p:cNvSpPr/>
          <p:nvPr/>
        </p:nvSpPr>
        <p:spPr>
          <a:xfrm flipH="false" flipV="false" rot="5400000">
            <a:off x="6065765" y="3676737"/>
            <a:ext cx="840830" cy="848252"/>
          </a:xfrm>
          <a:custGeom>
            <a:avLst/>
            <a:gdLst/>
            <a:ahLst/>
            <a:cxnLst/>
            <a:rect r="r" b="b" t="t" l="l"/>
            <a:pathLst>
              <a:path h="848252" w="840830">
                <a:moveTo>
                  <a:pt x="0" y="0"/>
                </a:moveTo>
                <a:lnTo>
                  <a:pt x="840831" y="0"/>
                </a:lnTo>
                <a:lnTo>
                  <a:pt x="840831" y="848252"/>
                </a:lnTo>
                <a:lnTo>
                  <a:pt x="0" y="8482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888" r="0" b="-12888"/>
            </a:stretch>
          </a:blipFill>
        </p:spPr>
      </p:sp>
      <p:sp>
        <p:nvSpPr>
          <p:cNvPr name="Freeform 3" id="3"/>
          <p:cNvSpPr/>
          <p:nvPr/>
        </p:nvSpPr>
        <p:spPr>
          <a:xfrm flipH="false" flipV="false" rot="0">
            <a:off x="6494845" y="5041652"/>
            <a:ext cx="1507575" cy="1510722"/>
          </a:xfrm>
          <a:custGeom>
            <a:avLst/>
            <a:gdLst/>
            <a:ahLst/>
            <a:cxnLst/>
            <a:rect r="r" b="b" t="t" l="l"/>
            <a:pathLst>
              <a:path h="1510722" w="1507575">
                <a:moveTo>
                  <a:pt x="0" y="0"/>
                </a:moveTo>
                <a:lnTo>
                  <a:pt x="1507575" y="0"/>
                </a:lnTo>
                <a:lnTo>
                  <a:pt x="1507575" y="1510721"/>
                </a:lnTo>
                <a:lnTo>
                  <a:pt x="0" y="1510721"/>
                </a:lnTo>
                <a:lnTo>
                  <a:pt x="0" y="0"/>
                </a:lnTo>
                <a:close/>
              </a:path>
            </a:pathLst>
          </a:custGeom>
          <a:blipFill>
            <a:blip r:embed="rId3"/>
            <a:stretch>
              <a:fillRect l="0" t="0" r="0" b="0"/>
            </a:stretch>
          </a:blipFill>
        </p:spPr>
      </p:sp>
      <p:sp>
        <p:nvSpPr>
          <p:cNvPr name="Freeform 4" id="4"/>
          <p:cNvSpPr/>
          <p:nvPr/>
        </p:nvSpPr>
        <p:spPr>
          <a:xfrm flipH="false" flipV="false" rot="0">
            <a:off x="8493704" y="4961254"/>
            <a:ext cx="2065727" cy="1671517"/>
          </a:xfrm>
          <a:custGeom>
            <a:avLst/>
            <a:gdLst/>
            <a:ahLst/>
            <a:cxnLst/>
            <a:rect r="r" b="b" t="t" l="l"/>
            <a:pathLst>
              <a:path h="1671517" w="2065727">
                <a:moveTo>
                  <a:pt x="0" y="0"/>
                </a:moveTo>
                <a:lnTo>
                  <a:pt x="2065727" y="0"/>
                </a:lnTo>
                <a:lnTo>
                  <a:pt x="2065727" y="1671517"/>
                </a:lnTo>
                <a:lnTo>
                  <a:pt x="0" y="1671517"/>
                </a:lnTo>
                <a:lnTo>
                  <a:pt x="0" y="0"/>
                </a:lnTo>
                <a:close/>
              </a:path>
            </a:pathLst>
          </a:custGeom>
          <a:blipFill>
            <a:blip r:embed="rId4"/>
            <a:stretch>
              <a:fillRect l="0" t="0" r="0" b="0"/>
            </a:stretch>
          </a:blipFill>
        </p:spPr>
      </p:sp>
      <p:sp>
        <p:nvSpPr>
          <p:cNvPr name="Freeform 5" id="5"/>
          <p:cNvSpPr/>
          <p:nvPr/>
        </p:nvSpPr>
        <p:spPr>
          <a:xfrm flipH="false" flipV="false" rot="0">
            <a:off x="2767909" y="4968049"/>
            <a:ext cx="1819571" cy="1291895"/>
          </a:xfrm>
          <a:custGeom>
            <a:avLst/>
            <a:gdLst/>
            <a:ahLst/>
            <a:cxnLst/>
            <a:rect r="r" b="b" t="t" l="l"/>
            <a:pathLst>
              <a:path h="1291895" w="1819571">
                <a:moveTo>
                  <a:pt x="0" y="0"/>
                </a:moveTo>
                <a:lnTo>
                  <a:pt x="1819571" y="0"/>
                </a:lnTo>
                <a:lnTo>
                  <a:pt x="1819571" y="1291896"/>
                </a:lnTo>
                <a:lnTo>
                  <a:pt x="0" y="1291896"/>
                </a:lnTo>
                <a:lnTo>
                  <a:pt x="0" y="0"/>
                </a:lnTo>
                <a:close/>
              </a:path>
            </a:pathLst>
          </a:custGeom>
          <a:blipFill>
            <a:blip r:embed="rId5"/>
            <a:stretch>
              <a:fillRect l="0" t="0" r="0" b="0"/>
            </a:stretch>
          </a:blipFill>
        </p:spPr>
      </p:sp>
      <p:sp>
        <p:nvSpPr>
          <p:cNvPr name="Freeform 6" id="6"/>
          <p:cNvSpPr/>
          <p:nvPr/>
        </p:nvSpPr>
        <p:spPr>
          <a:xfrm flipH="false" flipV="false" rot="0">
            <a:off x="3100629" y="6812781"/>
            <a:ext cx="1154132" cy="1468673"/>
          </a:xfrm>
          <a:custGeom>
            <a:avLst/>
            <a:gdLst/>
            <a:ahLst/>
            <a:cxnLst/>
            <a:rect r="r" b="b" t="t" l="l"/>
            <a:pathLst>
              <a:path h="1468673" w="1154132">
                <a:moveTo>
                  <a:pt x="0" y="0"/>
                </a:moveTo>
                <a:lnTo>
                  <a:pt x="1154131" y="0"/>
                </a:lnTo>
                <a:lnTo>
                  <a:pt x="1154131" y="1468672"/>
                </a:lnTo>
                <a:lnTo>
                  <a:pt x="0" y="1468672"/>
                </a:lnTo>
                <a:lnTo>
                  <a:pt x="0" y="0"/>
                </a:lnTo>
                <a:close/>
              </a:path>
            </a:pathLst>
          </a:custGeom>
          <a:blipFill>
            <a:blip r:embed="rId6"/>
            <a:stretch>
              <a:fillRect l="0" t="0" r="0" b="0"/>
            </a:stretch>
          </a:blipFill>
        </p:spPr>
      </p:sp>
      <p:sp>
        <p:nvSpPr>
          <p:cNvPr name="Freeform 7" id="7"/>
          <p:cNvSpPr/>
          <p:nvPr/>
        </p:nvSpPr>
        <p:spPr>
          <a:xfrm flipH="false" flipV="false" rot="0">
            <a:off x="4715535" y="3215939"/>
            <a:ext cx="1779311" cy="1468673"/>
          </a:xfrm>
          <a:custGeom>
            <a:avLst/>
            <a:gdLst/>
            <a:ahLst/>
            <a:cxnLst/>
            <a:rect r="r" b="b" t="t" l="l"/>
            <a:pathLst>
              <a:path h="1468673" w="1779311">
                <a:moveTo>
                  <a:pt x="0" y="0"/>
                </a:moveTo>
                <a:lnTo>
                  <a:pt x="1779310" y="0"/>
                </a:lnTo>
                <a:lnTo>
                  <a:pt x="1779310" y="1468672"/>
                </a:lnTo>
                <a:lnTo>
                  <a:pt x="0" y="1468672"/>
                </a:lnTo>
                <a:lnTo>
                  <a:pt x="0" y="0"/>
                </a:lnTo>
                <a:close/>
              </a:path>
            </a:pathLst>
          </a:custGeom>
          <a:blipFill>
            <a:blip r:embed="rId7"/>
            <a:stretch>
              <a:fillRect l="0" t="0" r="0" b="0"/>
            </a:stretch>
          </a:blipFill>
        </p:spPr>
      </p:sp>
      <p:sp>
        <p:nvSpPr>
          <p:cNvPr name="Freeform 8" id="8"/>
          <p:cNvSpPr/>
          <p:nvPr/>
        </p:nvSpPr>
        <p:spPr>
          <a:xfrm flipH="false" flipV="false" rot="0">
            <a:off x="6317893" y="6812781"/>
            <a:ext cx="2175811" cy="1468673"/>
          </a:xfrm>
          <a:custGeom>
            <a:avLst/>
            <a:gdLst/>
            <a:ahLst/>
            <a:cxnLst/>
            <a:rect r="r" b="b" t="t" l="l"/>
            <a:pathLst>
              <a:path h="1468673" w="2175811">
                <a:moveTo>
                  <a:pt x="0" y="0"/>
                </a:moveTo>
                <a:lnTo>
                  <a:pt x="2175811" y="0"/>
                </a:lnTo>
                <a:lnTo>
                  <a:pt x="2175811" y="1468672"/>
                </a:lnTo>
                <a:lnTo>
                  <a:pt x="0" y="1468672"/>
                </a:lnTo>
                <a:lnTo>
                  <a:pt x="0" y="0"/>
                </a:lnTo>
                <a:close/>
              </a:path>
            </a:pathLst>
          </a:custGeom>
          <a:blipFill>
            <a:blip r:embed="rId8"/>
            <a:stretch>
              <a:fillRect l="0" t="0" r="0" b="0"/>
            </a:stretch>
          </a:blipFill>
        </p:spPr>
      </p:sp>
      <p:sp>
        <p:nvSpPr>
          <p:cNvPr name="Freeform 9" id="9"/>
          <p:cNvSpPr/>
          <p:nvPr/>
        </p:nvSpPr>
        <p:spPr>
          <a:xfrm flipH="false" flipV="false" rot="0">
            <a:off x="10771592" y="3315804"/>
            <a:ext cx="860397" cy="1468673"/>
          </a:xfrm>
          <a:custGeom>
            <a:avLst/>
            <a:gdLst/>
            <a:ahLst/>
            <a:cxnLst/>
            <a:rect r="r" b="b" t="t" l="l"/>
            <a:pathLst>
              <a:path h="1468673" w="860397">
                <a:moveTo>
                  <a:pt x="0" y="0"/>
                </a:moveTo>
                <a:lnTo>
                  <a:pt x="860397" y="0"/>
                </a:lnTo>
                <a:lnTo>
                  <a:pt x="860397" y="1468673"/>
                </a:lnTo>
                <a:lnTo>
                  <a:pt x="0" y="1468673"/>
                </a:lnTo>
                <a:lnTo>
                  <a:pt x="0" y="0"/>
                </a:lnTo>
                <a:close/>
              </a:path>
            </a:pathLst>
          </a:custGeom>
          <a:blipFill>
            <a:blip r:embed="rId9"/>
            <a:stretch>
              <a:fillRect l="0" t="0" r="0" b="0"/>
            </a:stretch>
          </a:blipFill>
        </p:spPr>
      </p:sp>
      <p:sp>
        <p:nvSpPr>
          <p:cNvPr name="Freeform 10" id="10"/>
          <p:cNvSpPr/>
          <p:nvPr/>
        </p:nvSpPr>
        <p:spPr>
          <a:xfrm flipH="false" flipV="false" rot="0">
            <a:off x="8857436" y="3256735"/>
            <a:ext cx="1165147" cy="1468673"/>
          </a:xfrm>
          <a:custGeom>
            <a:avLst/>
            <a:gdLst/>
            <a:ahLst/>
            <a:cxnLst/>
            <a:rect r="r" b="b" t="t" l="l"/>
            <a:pathLst>
              <a:path h="1468673" w="1165147">
                <a:moveTo>
                  <a:pt x="0" y="0"/>
                </a:moveTo>
                <a:lnTo>
                  <a:pt x="1165147" y="0"/>
                </a:lnTo>
                <a:lnTo>
                  <a:pt x="1165147" y="1468673"/>
                </a:lnTo>
                <a:lnTo>
                  <a:pt x="0" y="1468673"/>
                </a:lnTo>
                <a:lnTo>
                  <a:pt x="0" y="0"/>
                </a:lnTo>
                <a:close/>
              </a:path>
            </a:pathLst>
          </a:custGeom>
          <a:blipFill>
            <a:blip r:embed="rId10"/>
            <a:stretch>
              <a:fillRect l="0" t="0" r="0" b="0"/>
            </a:stretch>
          </a:blipFill>
        </p:spPr>
      </p:sp>
      <p:sp>
        <p:nvSpPr>
          <p:cNvPr name="Freeform 11" id="11"/>
          <p:cNvSpPr/>
          <p:nvPr/>
        </p:nvSpPr>
        <p:spPr>
          <a:xfrm flipH="false" flipV="false" rot="0">
            <a:off x="6736433" y="3315804"/>
            <a:ext cx="1024399" cy="1468673"/>
          </a:xfrm>
          <a:custGeom>
            <a:avLst/>
            <a:gdLst/>
            <a:ahLst/>
            <a:cxnLst/>
            <a:rect r="r" b="b" t="t" l="l"/>
            <a:pathLst>
              <a:path h="1468673" w="1024399">
                <a:moveTo>
                  <a:pt x="0" y="0"/>
                </a:moveTo>
                <a:lnTo>
                  <a:pt x="1024399" y="0"/>
                </a:lnTo>
                <a:lnTo>
                  <a:pt x="1024399" y="1468673"/>
                </a:lnTo>
                <a:lnTo>
                  <a:pt x="0" y="1468673"/>
                </a:lnTo>
                <a:lnTo>
                  <a:pt x="0" y="0"/>
                </a:lnTo>
                <a:close/>
              </a:path>
            </a:pathLst>
          </a:custGeom>
          <a:blipFill>
            <a:blip r:embed="rId11"/>
            <a:stretch>
              <a:fillRect l="0" t="0" r="0" b="0"/>
            </a:stretch>
          </a:blipFill>
        </p:spPr>
      </p:sp>
      <p:sp>
        <p:nvSpPr>
          <p:cNvPr name="Freeform 12" id="12"/>
          <p:cNvSpPr/>
          <p:nvPr/>
        </p:nvSpPr>
        <p:spPr>
          <a:xfrm flipH="false" flipV="false" rot="0">
            <a:off x="11966928" y="3172961"/>
            <a:ext cx="1114355" cy="1468673"/>
          </a:xfrm>
          <a:custGeom>
            <a:avLst/>
            <a:gdLst/>
            <a:ahLst/>
            <a:cxnLst/>
            <a:rect r="r" b="b" t="t" l="l"/>
            <a:pathLst>
              <a:path h="1468673" w="1114355">
                <a:moveTo>
                  <a:pt x="0" y="0"/>
                </a:moveTo>
                <a:lnTo>
                  <a:pt x="1114355" y="0"/>
                </a:lnTo>
                <a:lnTo>
                  <a:pt x="1114355" y="1468672"/>
                </a:lnTo>
                <a:lnTo>
                  <a:pt x="0" y="1468672"/>
                </a:lnTo>
                <a:lnTo>
                  <a:pt x="0" y="0"/>
                </a:lnTo>
                <a:close/>
              </a:path>
            </a:pathLst>
          </a:custGeom>
          <a:blipFill>
            <a:blip r:embed="rId12"/>
            <a:stretch>
              <a:fillRect l="0" t="0" r="0" b="0"/>
            </a:stretch>
          </a:blipFill>
        </p:spPr>
      </p:sp>
      <p:sp>
        <p:nvSpPr>
          <p:cNvPr name="Freeform 13" id="13"/>
          <p:cNvSpPr/>
          <p:nvPr/>
        </p:nvSpPr>
        <p:spPr>
          <a:xfrm flipH="false" flipV="false" rot="0">
            <a:off x="13794830" y="3256735"/>
            <a:ext cx="1029484" cy="1467198"/>
          </a:xfrm>
          <a:custGeom>
            <a:avLst/>
            <a:gdLst/>
            <a:ahLst/>
            <a:cxnLst/>
            <a:rect r="r" b="b" t="t" l="l"/>
            <a:pathLst>
              <a:path h="1467198" w="1029484">
                <a:moveTo>
                  <a:pt x="0" y="0"/>
                </a:moveTo>
                <a:lnTo>
                  <a:pt x="1029484" y="0"/>
                </a:lnTo>
                <a:lnTo>
                  <a:pt x="1029484" y="1467198"/>
                </a:lnTo>
                <a:lnTo>
                  <a:pt x="0" y="1467198"/>
                </a:lnTo>
                <a:lnTo>
                  <a:pt x="0" y="0"/>
                </a:lnTo>
                <a:close/>
              </a:path>
            </a:pathLst>
          </a:custGeom>
          <a:blipFill>
            <a:blip r:embed="rId13"/>
            <a:stretch>
              <a:fillRect l="0" t="0" r="0" b="0"/>
            </a:stretch>
          </a:blipFill>
        </p:spPr>
      </p:sp>
      <p:sp>
        <p:nvSpPr>
          <p:cNvPr name="Freeform 14" id="14"/>
          <p:cNvSpPr/>
          <p:nvPr/>
        </p:nvSpPr>
        <p:spPr>
          <a:xfrm flipH="false" flipV="false" rot="0">
            <a:off x="4884509" y="6654502"/>
            <a:ext cx="1196356" cy="1468673"/>
          </a:xfrm>
          <a:custGeom>
            <a:avLst/>
            <a:gdLst/>
            <a:ahLst/>
            <a:cxnLst/>
            <a:rect r="r" b="b" t="t" l="l"/>
            <a:pathLst>
              <a:path h="1468673" w="1196356">
                <a:moveTo>
                  <a:pt x="0" y="0"/>
                </a:moveTo>
                <a:lnTo>
                  <a:pt x="1196356" y="0"/>
                </a:lnTo>
                <a:lnTo>
                  <a:pt x="1196356" y="1468673"/>
                </a:lnTo>
                <a:lnTo>
                  <a:pt x="0" y="1468673"/>
                </a:lnTo>
                <a:lnTo>
                  <a:pt x="0" y="0"/>
                </a:lnTo>
                <a:close/>
              </a:path>
            </a:pathLst>
          </a:custGeom>
          <a:blipFill>
            <a:blip r:embed="rId14"/>
            <a:stretch>
              <a:fillRect l="0" t="0" r="0" b="0"/>
            </a:stretch>
          </a:blipFill>
        </p:spPr>
      </p:sp>
      <p:sp>
        <p:nvSpPr>
          <p:cNvPr name="Freeform 15" id="15"/>
          <p:cNvSpPr/>
          <p:nvPr/>
        </p:nvSpPr>
        <p:spPr>
          <a:xfrm flipH="false" flipV="false" rot="0">
            <a:off x="5082780" y="4879661"/>
            <a:ext cx="998085" cy="1468673"/>
          </a:xfrm>
          <a:custGeom>
            <a:avLst/>
            <a:gdLst/>
            <a:ahLst/>
            <a:cxnLst/>
            <a:rect r="r" b="b" t="t" l="l"/>
            <a:pathLst>
              <a:path h="1468673" w="998085">
                <a:moveTo>
                  <a:pt x="0" y="0"/>
                </a:moveTo>
                <a:lnTo>
                  <a:pt x="998085" y="0"/>
                </a:lnTo>
                <a:lnTo>
                  <a:pt x="998085" y="1468673"/>
                </a:lnTo>
                <a:lnTo>
                  <a:pt x="0" y="1468673"/>
                </a:lnTo>
                <a:lnTo>
                  <a:pt x="0" y="0"/>
                </a:lnTo>
                <a:close/>
              </a:path>
            </a:pathLst>
          </a:custGeom>
          <a:blipFill>
            <a:blip r:embed="rId15"/>
            <a:stretch>
              <a:fillRect l="0" t="0" r="0" b="0"/>
            </a:stretch>
          </a:blipFill>
        </p:spPr>
      </p:sp>
      <p:sp>
        <p:nvSpPr>
          <p:cNvPr name="Freeform 16" id="16"/>
          <p:cNvSpPr/>
          <p:nvPr/>
        </p:nvSpPr>
        <p:spPr>
          <a:xfrm flipH="false" flipV="false" rot="0">
            <a:off x="8974167" y="6998667"/>
            <a:ext cx="1320582" cy="1468673"/>
          </a:xfrm>
          <a:custGeom>
            <a:avLst/>
            <a:gdLst/>
            <a:ahLst/>
            <a:cxnLst/>
            <a:rect r="r" b="b" t="t" l="l"/>
            <a:pathLst>
              <a:path h="1468673" w="1320582">
                <a:moveTo>
                  <a:pt x="0" y="0"/>
                </a:moveTo>
                <a:lnTo>
                  <a:pt x="1320581" y="0"/>
                </a:lnTo>
                <a:lnTo>
                  <a:pt x="1320581" y="1468673"/>
                </a:lnTo>
                <a:lnTo>
                  <a:pt x="0" y="1468673"/>
                </a:lnTo>
                <a:lnTo>
                  <a:pt x="0" y="0"/>
                </a:lnTo>
                <a:close/>
              </a:path>
            </a:pathLst>
          </a:custGeom>
          <a:blipFill>
            <a:blip r:embed="rId16"/>
            <a:stretch>
              <a:fillRect l="0" t="0" r="0" b="0"/>
            </a:stretch>
          </a:blipFill>
        </p:spPr>
      </p:sp>
      <p:sp>
        <p:nvSpPr>
          <p:cNvPr name="Freeform 17" id="17"/>
          <p:cNvSpPr/>
          <p:nvPr/>
        </p:nvSpPr>
        <p:spPr>
          <a:xfrm flipH="false" flipV="false" rot="0">
            <a:off x="13564323" y="6812781"/>
            <a:ext cx="1497372" cy="1468673"/>
          </a:xfrm>
          <a:custGeom>
            <a:avLst/>
            <a:gdLst/>
            <a:ahLst/>
            <a:cxnLst/>
            <a:rect r="r" b="b" t="t" l="l"/>
            <a:pathLst>
              <a:path h="1468673" w="1497372">
                <a:moveTo>
                  <a:pt x="0" y="0"/>
                </a:moveTo>
                <a:lnTo>
                  <a:pt x="1497373" y="0"/>
                </a:lnTo>
                <a:lnTo>
                  <a:pt x="1497373" y="1468672"/>
                </a:lnTo>
                <a:lnTo>
                  <a:pt x="0" y="1468672"/>
                </a:lnTo>
                <a:lnTo>
                  <a:pt x="0" y="0"/>
                </a:lnTo>
                <a:close/>
              </a:path>
            </a:pathLst>
          </a:custGeom>
          <a:blipFill>
            <a:blip r:embed="rId17"/>
            <a:stretch>
              <a:fillRect l="0" t="0" r="0" b="0"/>
            </a:stretch>
          </a:blipFill>
        </p:spPr>
      </p:sp>
      <p:sp>
        <p:nvSpPr>
          <p:cNvPr name="Freeform 18" id="18"/>
          <p:cNvSpPr/>
          <p:nvPr/>
        </p:nvSpPr>
        <p:spPr>
          <a:xfrm flipH="false" flipV="false" rot="0">
            <a:off x="13454208" y="5171673"/>
            <a:ext cx="1710728" cy="1380700"/>
          </a:xfrm>
          <a:custGeom>
            <a:avLst/>
            <a:gdLst/>
            <a:ahLst/>
            <a:cxnLst/>
            <a:rect r="r" b="b" t="t" l="l"/>
            <a:pathLst>
              <a:path h="1380700" w="1710728">
                <a:moveTo>
                  <a:pt x="0" y="0"/>
                </a:moveTo>
                <a:lnTo>
                  <a:pt x="1710728" y="0"/>
                </a:lnTo>
                <a:lnTo>
                  <a:pt x="1710728" y="1380700"/>
                </a:lnTo>
                <a:lnTo>
                  <a:pt x="0" y="1380700"/>
                </a:lnTo>
                <a:lnTo>
                  <a:pt x="0" y="0"/>
                </a:lnTo>
                <a:close/>
              </a:path>
            </a:pathLst>
          </a:custGeom>
          <a:blipFill>
            <a:blip r:embed="rId18"/>
            <a:stretch>
              <a:fillRect l="0" t="0" r="0" b="0"/>
            </a:stretch>
          </a:blipFill>
        </p:spPr>
      </p:sp>
      <p:sp>
        <p:nvSpPr>
          <p:cNvPr name="Freeform 19" id="19"/>
          <p:cNvSpPr/>
          <p:nvPr/>
        </p:nvSpPr>
        <p:spPr>
          <a:xfrm flipH="false" flipV="false" rot="0">
            <a:off x="11201791" y="6998667"/>
            <a:ext cx="1457658" cy="1468673"/>
          </a:xfrm>
          <a:custGeom>
            <a:avLst/>
            <a:gdLst/>
            <a:ahLst/>
            <a:cxnLst/>
            <a:rect r="r" b="b" t="t" l="l"/>
            <a:pathLst>
              <a:path h="1468673" w="1457658">
                <a:moveTo>
                  <a:pt x="0" y="0"/>
                </a:moveTo>
                <a:lnTo>
                  <a:pt x="1457657" y="0"/>
                </a:lnTo>
                <a:lnTo>
                  <a:pt x="1457657" y="1468673"/>
                </a:lnTo>
                <a:lnTo>
                  <a:pt x="0" y="1468673"/>
                </a:lnTo>
                <a:lnTo>
                  <a:pt x="0" y="0"/>
                </a:lnTo>
                <a:close/>
              </a:path>
            </a:pathLst>
          </a:custGeom>
          <a:blipFill>
            <a:blip r:embed="rId19"/>
            <a:stretch>
              <a:fillRect l="0" t="0" r="0" b="0"/>
            </a:stretch>
          </a:blipFill>
        </p:spPr>
      </p:sp>
      <p:sp>
        <p:nvSpPr>
          <p:cNvPr name="Freeform 20" id="20"/>
          <p:cNvSpPr/>
          <p:nvPr/>
        </p:nvSpPr>
        <p:spPr>
          <a:xfrm flipH="false" flipV="false" rot="0">
            <a:off x="10902331" y="4961254"/>
            <a:ext cx="2056577" cy="1693249"/>
          </a:xfrm>
          <a:custGeom>
            <a:avLst/>
            <a:gdLst/>
            <a:ahLst/>
            <a:cxnLst/>
            <a:rect r="r" b="b" t="t" l="l"/>
            <a:pathLst>
              <a:path h="1693249" w="2056577">
                <a:moveTo>
                  <a:pt x="0" y="0"/>
                </a:moveTo>
                <a:lnTo>
                  <a:pt x="2056577" y="0"/>
                </a:lnTo>
                <a:lnTo>
                  <a:pt x="2056577" y="1693248"/>
                </a:lnTo>
                <a:lnTo>
                  <a:pt x="0" y="1693248"/>
                </a:lnTo>
                <a:lnTo>
                  <a:pt x="0" y="0"/>
                </a:lnTo>
                <a:close/>
              </a:path>
            </a:pathLst>
          </a:custGeom>
          <a:blipFill>
            <a:blip r:embed="rId20"/>
            <a:stretch>
              <a:fillRect l="0" t="0" r="0" b="0"/>
            </a:stretch>
          </a:blipFill>
        </p:spPr>
      </p:sp>
      <p:sp>
        <p:nvSpPr>
          <p:cNvPr name="Freeform 21" id="21"/>
          <p:cNvSpPr/>
          <p:nvPr/>
        </p:nvSpPr>
        <p:spPr>
          <a:xfrm flipH="false" flipV="false" rot="0">
            <a:off x="2533089" y="3429244"/>
            <a:ext cx="1944321" cy="1123655"/>
          </a:xfrm>
          <a:custGeom>
            <a:avLst/>
            <a:gdLst/>
            <a:ahLst/>
            <a:cxnLst/>
            <a:rect r="r" b="b" t="t" l="l"/>
            <a:pathLst>
              <a:path h="1123655" w="1944321">
                <a:moveTo>
                  <a:pt x="0" y="0"/>
                </a:moveTo>
                <a:lnTo>
                  <a:pt x="1944321" y="0"/>
                </a:lnTo>
                <a:lnTo>
                  <a:pt x="1944321" y="1123655"/>
                </a:lnTo>
                <a:lnTo>
                  <a:pt x="0" y="1123655"/>
                </a:lnTo>
                <a:lnTo>
                  <a:pt x="0" y="0"/>
                </a:lnTo>
                <a:close/>
              </a:path>
            </a:pathLst>
          </a:custGeom>
          <a:blipFill>
            <a:blip r:embed="rId21"/>
            <a:stretch>
              <a:fillRect l="0" t="0" r="0" b="0"/>
            </a:stretch>
          </a:blipFill>
        </p:spPr>
      </p:sp>
      <p:sp>
        <p:nvSpPr>
          <p:cNvPr name="TextBox 22" id="22"/>
          <p:cNvSpPr txBox="true"/>
          <p:nvPr/>
        </p:nvSpPr>
        <p:spPr>
          <a:xfrm rot="0">
            <a:off x="5036884" y="1131718"/>
            <a:ext cx="8214233" cy="1155572"/>
          </a:xfrm>
          <a:prstGeom prst="rect">
            <a:avLst/>
          </a:prstGeom>
        </p:spPr>
        <p:txBody>
          <a:bodyPr anchor="t" rtlCol="false" tIns="0" lIns="0" bIns="0" rIns="0">
            <a:spAutoFit/>
          </a:bodyPr>
          <a:lstStyle/>
          <a:p>
            <a:pPr algn="ctr" marL="0" indent="0" lvl="0">
              <a:lnSpc>
                <a:spcPts val="9403"/>
              </a:lnSpc>
              <a:spcBef>
                <a:spcPct val="0"/>
              </a:spcBef>
            </a:pPr>
            <a:r>
              <a:rPr lang="en-US" sz="6716" strike="noStrike" u="none">
                <a:solidFill>
                  <a:srgbClr val="FFFFFF"/>
                </a:solidFill>
                <a:latin typeface="Montserrat Bold"/>
              </a:rPr>
              <a:t>Resource page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grpSp>
        <p:nvGrpSpPr>
          <p:cNvPr name="Group 2" id="2"/>
          <p:cNvGrpSpPr/>
          <p:nvPr/>
        </p:nvGrpSpPr>
        <p:grpSpPr>
          <a:xfrm rot="0">
            <a:off x="6970570" y="874668"/>
            <a:ext cx="10577540" cy="2554629"/>
            <a:chOff x="0" y="0"/>
            <a:chExt cx="14103387" cy="3406172"/>
          </a:xfrm>
        </p:grpSpPr>
        <p:grpSp>
          <p:nvGrpSpPr>
            <p:cNvPr name="Group 3" id="3"/>
            <p:cNvGrpSpPr/>
            <p:nvPr/>
          </p:nvGrpSpPr>
          <p:grpSpPr>
            <a:xfrm rot="0">
              <a:off x="0" y="0"/>
              <a:ext cx="14103387" cy="3406172"/>
              <a:chOff x="0" y="0"/>
              <a:chExt cx="2958511" cy="714523"/>
            </a:xfrm>
          </p:grpSpPr>
          <p:sp>
            <p:nvSpPr>
              <p:cNvPr name="Freeform 4" id="4"/>
              <p:cNvSpPr/>
              <p:nvPr/>
            </p:nvSpPr>
            <p:spPr>
              <a:xfrm flipH="false" flipV="false" rot="0">
                <a:off x="0" y="0"/>
                <a:ext cx="2958511" cy="714523"/>
              </a:xfrm>
              <a:custGeom>
                <a:avLst/>
                <a:gdLst/>
                <a:ahLst/>
                <a:cxnLst/>
                <a:rect r="r" b="b" t="t" l="l"/>
                <a:pathLst>
                  <a:path h="714523" w="2958511">
                    <a:moveTo>
                      <a:pt x="43183" y="0"/>
                    </a:moveTo>
                    <a:lnTo>
                      <a:pt x="2915328" y="0"/>
                    </a:lnTo>
                    <a:cubicBezTo>
                      <a:pt x="2926781" y="0"/>
                      <a:pt x="2937765" y="4550"/>
                      <a:pt x="2945863" y="12648"/>
                    </a:cubicBezTo>
                    <a:cubicBezTo>
                      <a:pt x="2953962" y="20747"/>
                      <a:pt x="2958511" y="31730"/>
                      <a:pt x="2958511" y="43183"/>
                    </a:cubicBezTo>
                    <a:lnTo>
                      <a:pt x="2958511" y="671340"/>
                    </a:lnTo>
                    <a:cubicBezTo>
                      <a:pt x="2958511" y="695189"/>
                      <a:pt x="2939177" y="714523"/>
                      <a:pt x="2915328" y="714523"/>
                    </a:cubicBezTo>
                    <a:lnTo>
                      <a:pt x="43183" y="714523"/>
                    </a:lnTo>
                    <a:cubicBezTo>
                      <a:pt x="31730" y="714523"/>
                      <a:pt x="20747" y="709974"/>
                      <a:pt x="12648" y="701875"/>
                    </a:cubicBezTo>
                    <a:cubicBezTo>
                      <a:pt x="4550" y="693777"/>
                      <a:pt x="0" y="682793"/>
                      <a:pt x="0" y="671340"/>
                    </a:cubicBezTo>
                    <a:lnTo>
                      <a:pt x="0" y="43183"/>
                    </a:lnTo>
                    <a:cubicBezTo>
                      <a:pt x="0" y="31730"/>
                      <a:pt x="4550" y="20747"/>
                      <a:pt x="12648" y="12648"/>
                    </a:cubicBezTo>
                    <a:cubicBezTo>
                      <a:pt x="20747" y="4550"/>
                      <a:pt x="31730" y="0"/>
                      <a:pt x="43183" y="0"/>
                    </a:cubicBezTo>
                    <a:close/>
                  </a:path>
                </a:pathLst>
              </a:custGeom>
              <a:gradFill rotWithShape="true">
                <a:gsLst>
                  <a:gs pos="0">
                    <a:srgbClr val="897750">
                      <a:alpha val="100000"/>
                    </a:srgbClr>
                  </a:gs>
                  <a:gs pos="100000">
                    <a:srgbClr val="555555">
                      <a:alpha val="100000"/>
                    </a:srgbClr>
                  </a:gs>
                </a:gsLst>
                <a:lin ang="0"/>
              </a:gradFill>
              <a:ln w="57150" cap="rnd">
                <a:solidFill>
                  <a:srgbClr val="FFFFFF"/>
                </a:solidFill>
                <a:prstDash val="solid"/>
                <a:round/>
              </a:ln>
            </p:spPr>
          </p:sp>
          <p:sp>
            <p:nvSpPr>
              <p:cNvPr name="TextBox 5" id="5"/>
              <p:cNvSpPr txBox="true"/>
              <p:nvPr/>
            </p:nvSpPr>
            <p:spPr>
              <a:xfrm>
                <a:off x="0" y="-95250"/>
                <a:ext cx="2958511" cy="809773"/>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6" id="6"/>
            <p:cNvSpPr txBox="true"/>
            <p:nvPr/>
          </p:nvSpPr>
          <p:spPr>
            <a:xfrm rot="0">
              <a:off x="275822" y="478171"/>
              <a:ext cx="13572397" cy="2383155"/>
            </a:xfrm>
            <a:prstGeom prst="rect">
              <a:avLst/>
            </a:prstGeom>
          </p:spPr>
          <p:txBody>
            <a:bodyPr anchor="t" rtlCol="false" tIns="0" lIns="0" bIns="0" rIns="0">
              <a:spAutoFit/>
            </a:bodyPr>
            <a:lstStyle/>
            <a:p>
              <a:pPr algn="ctr" marL="0" indent="0" lvl="1">
                <a:lnSpc>
                  <a:spcPts val="3600"/>
                </a:lnSpc>
              </a:pPr>
              <a:r>
                <a:rPr lang="en-US" sz="2400">
                  <a:solidFill>
                    <a:srgbClr val="FFFFFF"/>
                  </a:solidFill>
                  <a:latin typeface="Montserrat Bold"/>
                </a:rPr>
                <a:t>Arduino IDE: </a:t>
              </a:r>
              <a:r>
                <a:rPr lang="en-US" sz="2400">
                  <a:solidFill>
                    <a:srgbClr val="FFFFFF"/>
                  </a:solidFill>
                  <a:latin typeface="Montserrat Medium"/>
                </a:rPr>
                <a:t>Để lập trình ESP8266, bạn có thể sử dụng Arduino IDE và thư viện ESP8266 để viết mã Arduino. Thư viện này cung cấp các hàm để điều khiển Wi-Fi, gửi và nhận dữ liệu thông qua giao thức TCP/IP, và xử lý các yêu cầu HTTP.</a:t>
              </a:r>
            </a:p>
          </p:txBody>
        </p:sp>
      </p:grpSp>
      <p:grpSp>
        <p:nvGrpSpPr>
          <p:cNvPr name="Group 7" id="7"/>
          <p:cNvGrpSpPr/>
          <p:nvPr/>
        </p:nvGrpSpPr>
        <p:grpSpPr>
          <a:xfrm rot="0">
            <a:off x="6978315" y="4164623"/>
            <a:ext cx="10577540" cy="1957755"/>
            <a:chOff x="0" y="0"/>
            <a:chExt cx="14103387" cy="2610339"/>
          </a:xfrm>
        </p:grpSpPr>
        <p:grpSp>
          <p:nvGrpSpPr>
            <p:cNvPr name="Group 8" id="8"/>
            <p:cNvGrpSpPr/>
            <p:nvPr/>
          </p:nvGrpSpPr>
          <p:grpSpPr>
            <a:xfrm rot="0">
              <a:off x="0" y="0"/>
              <a:ext cx="14103387" cy="2610339"/>
              <a:chOff x="0" y="0"/>
              <a:chExt cx="2958511" cy="547579"/>
            </a:xfrm>
          </p:grpSpPr>
          <p:sp>
            <p:nvSpPr>
              <p:cNvPr name="Freeform 9" id="9"/>
              <p:cNvSpPr/>
              <p:nvPr/>
            </p:nvSpPr>
            <p:spPr>
              <a:xfrm flipH="false" flipV="false" rot="0">
                <a:off x="0" y="0"/>
                <a:ext cx="2958511" cy="547579"/>
              </a:xfrm>
              <a:custGeom>
                <a:avLst/>
                <a:gdLst/>
                <a:ahLst/>
                <a:cxnLst/>
                <a:rect r="r" b="b" t="t" l="l"/>
                <a:pathLst>
                  <a:path h="547579" w="2958511">
                    <a:moveTo>
                      <a:pt x="43183" y="0"/>
                    </a:moveTo>
                    <a:lnTo>
                      <a:pt x="2915328" y="0"/>
                    </a:lnTo>
                    <a:cubicBezTo>
                      <a:pt x="2926781" y="0"/>
                      <a:pt x="2937765" y="4550"/>
                      <a:pt x="2945863" y="12648"/>
                    </a:cubicBezTo>
                    <a:cubicBezTo>
                      <a:pt x="2953962" y="20747"/>
                      <a:pt x="2958511" y="31730"/>
                      <a:pt x="2958511" y="43183"/>
                    </a:cubicBezTo>
                    <a:lnTo>
                      <a:pt x="2958511" y="504396"/>
                    </a:lnTo>
                    <a:cubicBezTo>
                      <a:pt x="2958511" y="515849"/>
                      <a:pt x="2953962" y="526832"/>
                      <a:pt x="2945863" y="534931"/>
                    </a:cubicBezTo>
                    <a:cubicBezTo>
                      <a:pt x="2937765" y="543029"/>
                      <a:pt x="2926781" y="547579"/>
                      <a:pt x="2915328" y="547579"/>
                    </a:cubicBezTo>
                    <a:lnTo>
                      <a:pt x="43183" y="547579"/>
                    </a:lnTo>
                    <a:cubicBezTo>
                      <a:pt x="19334" y="547579"/>
                      <a:pt x="0" y="528245"/>
                      <a:pt x="0" y="504396"/>
                    </a:cubicBezTo>
                    <a:lnTo>
                      <a:pt x="0" y="43183"/>
                    </a:lnTo>
                    <a:cubicBezTo>
                      <a:pt x="0" y="31730"/>
                      <a:pt x="4550" y="20747"/>
                      <a:pt x="12648" y="12648"/>
                    </a:cubicBezTo>
                    <a:cubicBezTo>
                      <a:pt x="20747" y="4550"/>
                      <a:pt x="31730" y="0"/>
                      <a:pt x="43183" y="0"/>
                    </a:cubicBezTo>
                    <a:close/>
                  </a:path>
                </a:pathLst>
              </a:custGeom>
              <a:gradFill rotWithShape="true">
                <a:gsLst>
                  <a:gs pos="0">
                    <a:srgbClr val="000000">
                      <a:alpha val="100000"/>
                    </a:srgbClr>
                  </a:gs>
                  <a:gs pos="100000">
                    <a:srgbClr val="555555">
                      <a:alpha val="100000"/>
                    </a:srgbClr>
                  </a:gs>
                </a:gsLst>
                <a:lin ang="0"/>
              </a:gradFill>
              <a:ln w="57150" cap="rnd">
                <a:solidFill>
                  <a:srgbClr val="FFFFFF"/>
                </a:solidFill>
                <a:prstDash val="solid"/>
                <a:round/>
              </a:ln>
            </p:spPr>
          </p:sp>
          <p:sp>
            <p:nvSpPr>
              <p:cNvPr name="TextBox 10" id="10"/>
              <p:cNvSpPr txBox="true"/>
              <p:nvPr/>
            </p:nvSpPr>
            <p:spPr>
              <a:xfrm>
                <a:off x="0" y="-95250"/>
                <a:ext cx="2958511" cy="642829"/>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TextBox 11" id="11"/>
            <p:cNvSpPr txBox="true"/>
            <p:nvPr/>
          </p:nvSpPr>
          <p:spPr>
            <a:xfrm rot="0">
              <a:off x="265495" y="397418"/>
              <a:ext cx="13572397" cy="1773555"/>
            </a:xfrm>
            <a:prstGeom prst="rect">
              <a:avLst/>
            </a:prstGeom>
          </p:spPr>
          <p:txBody>
            <a:bodyPr anchor="t" rtlCol="false" tIns="0" lIns="0" bIns="0" rIns="0">
              <a:spAutoFit/>
            </a:bodyPr>
            <a:lstStyle/>
            <a:p>
              <a:pPr algn="ctr" marL="0" indent="0" lvl="1">
                <a:lnSpc>
                  <a:spcPts val="3600"/>
                </a:lnSpc>
              </a:pPr>
              <a:r>
                <a:rPr lang="en-US" sz="2400">
                  <a:solidFill>
                    <a:srgbClr val="FFFFFF"/>
                  </a:solidFill>
                  <a:latin typeface="Montserrat Bold"/>
                </a:rPr>
                <a:t>Chế độ hoạt động: </a:t>
              </a:r>
              <a:r>
                <a:rPr lang="en-US" sz="2400">
                  <a:solidFill>
                    <a:srgbClr val="FFFFFF"/>
                  </a:solidFill>
                  <a:latin typeface="Montserrat Medium"/>
                </a:rPr>
                <a:t>ESP8266 có thể hoạt động ở hai chế độ chính: chế độ Station (kết nối với mạng Wi-Fi) và chế độ Access Point (tạo một điểm truy cập Wi-Fi để kết nối với nó).</a:t>
              </a:r>
            </a:p>
          </p:txBody>
        </p:sp>
      </p:grpSp>
      <p:grpSp>
        <p:nvGrpSpPr>
          <p:cNvPr name="Group 12" id="12"/>
          <p:cNvGrpSpPr/>
          <p:nvPr/>
        </p:nvGrpSpPr>
        <p:grpSpPr>
          <a:xfrm rot="0">
            <a:off x="6970570" y="6992481"/>
            <a:ext cx="10577540" cy="2265819"/>
            <a:chOff x="0" y="0"/>
            <a:chExt cx="2958511" cy="633744"/>
          </a:xfrm>
        </p:grpSpPr>
        <p:sp>
          <p:nvSpPr>
            <p:cNvPr name="Freeform 13" id="13"/>
            <p:cNvSpPr/>
            <p:nvPr/>
          </p:nvSpPr>
          <p:spPr>
            <a:xfrm flipH="false" flipV="false" rot="0">
              <a:off x="0" y="0"/>
              <a:ext cx="2958511" cy="633744"/>
            </a:xfrm>
            <a:custGeom>
              <a:avLst/>
              <a:gdLst/>
              <a:ahLst/>
              <a:cxnLst/>
              <a:rect r="r" b="b" t="t" l="l"/>
              <a:pathLst>
                <a:path h="633744" w="2958511">
                  <a:moveTo>
                    <a:pt x="43183" y="0"/>
                  </a:moveTo>
                  <a:lnTo>
                    <a:pt x="2915328" y="0"/>
                  </a:lnTo>
                  <a:cubicBezTo>
                    <a:pt x="2926781" y="0"/>
                    <a:pt x="2937765" y="4550"/>
                    <a:pt x="2945863" y="12648"/>
                  </a:cubicBezTo>
                  <a:cubicBezTo>
                    <a:pt x="2953962" y="20747"/>
                    <a:pt x="2958511" y="31730"/>
                    <a:pt x="2958511" y="43183"/>
                  </a:cubicBezTo>
                  <a:lnTo>
                    <a:pt x="2958511" y="590560"/>
                  </a:lnTo>
                  <a:cubicBezTo>
                    <a:pt x="2958511" y="602013"/>
                    <a:pt x="2953962" y="612997"/>
                    <a:pt x="2945863" y="621096"/>
                  </a:cubicBezTo>
                  <a:cubicBezTo>
                    <a:pt x="2937765" y="629194"/>
                    <a:pt x="2926781" y="633744"/>
                    <a:pt x="2915328" y="633744"/>
                  </a:cubicBezTo>
                  <a:lnTo>
                    <a:pt x="43183" y="633744"/>
                  </a:lnTo>
                  <a:cubicBezTo>
                    <a:pt x="31730" y="633744"/>
                    <a:pt x="20747" y="629194"/>
                    <a:pt x="12648" y="621096"/>
                  </a:cubicBezTo>
                  <a:cubicBezTo>
                    <a:pt x="4550" y="612997"/>
                    <a:pt x="0" y="602013"/>
                    <a:pt x="0" y="590560"/>
                  </a:cubicBezTo>
                  <a:lnTo>
                    <a:pt x="0" y="43183"/>
                  </a:lnTo>
                  <a:cubicBezTo>
                    <a:pt x="0" y="31730"/>
                    <a:pt x="4550" y="20747"/>
                    <a:pt x="12648" y="12648"/>
                  </a:cubicBezTo>
                  <a:cubicBezTo>
                    <a:pt x="20747" y="4550"/>
                    <a:pt x="31730" y="0"/>
                    <a:pt x="43183" y="0"/>
                  </a:cubicBezTo>
                  <a:close/>
                </a:path>
              </a:pathLst>
            </a:custGeom>
            <a:gradFill rotWithShape="true">
              <a:gsLst>
                <a:gs pos="0">
                  <a:srgbClr val="897750">
                    <a:alpha val="100000"/>
                  </a:srgbClr>
                </a:gs>
                <a:gs pos="100000">
                  <a:srgbClr val="555555">
                    <a:alpha val="100000"/>
                  </a:srgbClr>
                </a:gs>
              </a:gsLst>
              <a:lin ang="0"/>
            </a:gradFill>
            <a:ln w="57150" cap="rnd">
              <a:solidFill>
                <a:srgbClr val="FFFFFF"/>
              </a:solidFill>
              <a:prstDash val="solid"/>
              <a:round/>
            </a:ln>
          </p:spPr>
        </p:sp>
        <p:sp>
          <p:nvSpPr>
            <p:cNvPr name="TextBox 14" id="14"/>
            <p:cNvSpPr txBox="true"/>
            <p:nvPr/>
          </p:nvSpPr>
          <p:spPr>
            <a:xfrm>
              <a:off x="0" y="-95250"/>
              <a:ext cx="2958511" cy="728994"/>
            </a:xfrm>
            <a:prstGeom prst="rect">
              <a:avLst/>
            </a:prstGeom>
          </p:spPr>
          <p:txBody>
            <a:bodyPr anchor="ctr" rtlCol="false" tIns="50800" lIns="50800" bIns="50800" rIns="50800"/>
            <a:lstStyle/>
            <a:p>
              <a:pPr algn="ctr" marL="0" indent="0" lvl="0">
                <a:lnSpc>
                  <a:spcPts val="3706"/>
                </a:lnSpc>
                <a:spcBef>
                  <a:spcPct val="0"/>
                </a:spcBef>
              </a:pPr>
            </a:p>
          </p:txBody>
        </p:sp>
      </p:grpSp>
      <p:sp>
        <p:nvSpPr>
          <p:cNvPr name="Freeform 15" id="15"/>
          <p:cNvSpPr/>
          <p:nvPr/>
        </p:nvSpPr>
        <p:spPr>
          <a:xfrm flipH="false" flipV="false" rot="0">
            <a:off x="183273" y="2726256"/>
            <a:ext cx="6614018" cy="5138350"/>
          </a:xfrm>
          <a:custGeom>
            <a:avLst/>
            <a:gdLst/>
            <a:ahLst/>
            <a:cxnLst/>
            <a:rect r="r" b="b" t="t" l="l"/>
            <a:pathLst>
              <a:path h="5138350" w="6614018">
                <a:moveTo>
                  <a:pt x="0" y="0"/>
                </a:moveTo>
                <a:lnTo>
                  <a:pt x="6614017" y="0"/>
                </a:lnTo>
                <a:lnTo>
                  <a:pt x="6614017" y="5138350"/>
                </a:lnTo>
                <a:lnTo>
                  <a:pt x="0" y="5138350"/>
                </a:lnTo>
                <a:lnTo>
                  <a:pt x="0" y="0"/>
                </a:lnTo>
                <a:close/>
              </a:path>
            </a:pathLst>
          </a:custGeom>
          <a:blipFill>
            <a:blip r:embed="rId2"/>
            <a:stretch>
              <a:fillRect l="0" t="0" r="0" b="0"/>
            </a:stretch>
          </a:blipFill>
        </p:spPr>
      </p:sp>
      <p:sp>
        <p:nvSpPr>
          <p:cNvPr name="TextBox 16" id="16"/>
          <p:cNvSpPr txBox="true"/>
          <p:nvPr/>
        </p:nvSpPr>
        <p:spPr>
          <a:xfrm rot="0">
            <a:off x="7081748" y="7209800"/>
            <a:ext cx="10370674" cy="1804035"/>
          </a:xfrm>
          <a:prstGeom prst="rect">
            <a:avLst/>
          </a:prstGeom>
        </p:spPr>
        <p:txBody>
          <a:bodyPr anchor="t" rtlCol="false" tIns="0" lIns="0" bIns="0" rIns="0">
            <a:spAutoFit/>
          </a:bodyPr>
          <a:lstStyle/>
          <a:p>
            <a:pPr algn="ctr" marL="0" indent="0" lvl="1">
              <a:lnSpc>
                <a:spcPts val="3600"/>
              </a:lnSpc>
            </a:pPr>
            <a:r>
              <a:rPr lang="en-US" sz="2400">
                <a:solidFill>
                  <a:srgbClr val="FFFFFF"/>
                </a:solidFill>
                <a:latin typeface="Montserrat Bold"/>
              </a:rPr>
              <a:t>Thư viện hỗ trợ: </a:t>
            </a:r>
            <a:r>
              <a:rPr lang="en-US" sz="2400">
                <a:solidFill>
                  <a:srgbClr val="FFFFFF"/>
                </a:solidFill>
                <a:latin typeface="Montserrat Medium"/>
              </a:rPr>
              <a:t>ESP8266 có một cộng đồng phát triển mạnh mẽ và có nhiều thư viện hỗ trợ, cho phép bạn mở rộng chức năng của nó và tích hợp với các công nghệ khác như MQTT, WebSockets, và nhiều giao thức mạng khác.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954593" y="2048380"/>
            <a:ext cx="1470905" cy="1470905"/>
          </a:xfrm>
          <a:custGeom>
            <a:avLst/>
            <a:gdLst/>
            <a:ahLst/>
            <a:cxnLst/>
            <a:rect r="r" b="b" t="t" l="l"/>
            <a:pathLst>
              <a:path h="1470905" w="1470905">
                <a:moveTo>
                  <a:pt x="0" y="0"/>
                </a:moveTo>
                <a:lnTo>
                  <a:pt x="1470905" y="0"/>
                </a:lnTo>
                <a:lnTo>
                  <a:pt x="1470905" y="1470904"/>
                </a:lnTo>
                <a:lnTo>
                  <a:pt x="0" y="14709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86920" y="2176315"/>
            <a:ext cx="1467374" cy="1467374"/>
          </a:xfrm>
          <a:custGeom>
            <a:avLst/>
            <a:gdLst/>
            <a:ahLst/>
            <a:cxnLst/>
            <a:rect r="r" b="b" t="t" l="l"/>
            <a:pathLst>
              <a:path h="1467374" w="1467374">
                <a:moveTo>
                  <a:pt x="0" y="0"/>
                </a:moveTo>
                <a:lnTo>
                  <a:pt x="1467374" y="0"/>
                </a:lnTo>
                <a:lnTo>
                  <a:pt x="1467374" y="1467373"/>
                </a:lnTo>
                <a:lnTo>
                  <a:pt x="0" y="14673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6102721"/>
            <a:ext cx="1467374" cy="1467374"/>
          </a:xfrm>
          <a:custGeom>
            <a:avLst/>
            <a:gdLst/>
            <a:ahLst/>
            <a:cxnLst/>
            <a:rect r="r" b="b" t="t" l="l"/>
            <a:pathLst>
              <a:path h="1467374" w="1467374">
                <a:moveTo>
                  <a:pt x="0" y="0"/>
                </a:moveTo>
                <a:lnTo>
                  <a:pt x="1467374" y="0"/>
                </a:lnTo>
                <a:lnTo>
                  <a:pt x="1467374" y="1467374"/>
                </a:lnTo>
                <a:lnTo>
                  <a:pt x="0" y="1467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a:off x="7861702" y="3279119"/>
            <a:ext cx="910411" cy="0"/>
          </a:xfrm>
          <a:prstGeom prst="line">
            <a:avLst/>
          </a:prstGeom>
          <a:ln cap="flat" w="95250">
            <a:solidFill>
              <a:srgbClr val="F5A800"/>
            </a:solidFill>
            <a:prstDash val="solid"/>
            <a:headEnd type="none" len="sm" w="sm"/>
            <a:tailEnd type="arrow" len="sm" w="med"/>
          </a:ln>
        </p:spPr>
      </p:sp>
      <p:sp>
        <p:nvSpPr>
          <p:cNvPr name="TextBox 6" id="6"/>
          <p:cNvSpPr txBox="true"/>
          <p:nvPr/>
        </p:nvSpPr>
        <p:spPr>
          <a:xfrm rot="0">
            <a:off x="10808147" y="2090590"/>
            <a:ext cx="6706969" cy="2872359"/>
          </a:xfrm>
          <a:prstGeom prst="rect">
            <a:avLst/>
          </a:prstGeom>
        </p:spPr>
        <p:txBody>
          <a:bodyPr anchor="t" rtlCol="false" tIns="0" lIns="0" bIns="0" rIns="0">
            <a:spAutoFit/>
          </a:bodyPr>
          <a:lstStyle/>
          <a:p>
            <a:pPr>
              <a:lnSpc>
                <a:spcPts val="3888"/>
              </a:lnSpc>
              <a:spcBef>
                <a:spcPct val="0"/>
              </a:spcBef>
            </a:pPr>
            <a:r>
              <a:rPr lang="en-US" sz="2400">
                <a:solidFill>
                  <a:srgbClr val="FFFFFF"/>
                </a:solidFill>
                <a:latin typeface="Montserrat Bold"/>
              </a:rPr>
              <a:t>Kết nối mạng Wi-Fi: </a:t>
            </a:r>
            <a:r>
              <a:rPr lang="en-US" sz="2400">
                <a:solidFill>
                  <a:srgbClr val="FFFFFF"/>
                </a:solidFill>
                <a:latin typeface="Montserrat Medium"/>
              </a:rPr>
              <a:t>sử dụng giao diện Wi-Fi tích hợp để kết nối với mạng Wi-Fi. Nó có thể hoạt động ở chế độ Station (kết nối với mạng Wi-Fi hiện có) hoặc chế độ Access Point (tạo ra một điểm truy cập Wi-Fi để kết nối với nó).</a:t>
            </a:r>
          </a:p>
        </p:txBody>
      </p:sp>
      <p:sp>
        <p:nvSpPr>
          <p:cNvPr name="AutoShape 7" id="7"/>
          <p:cNvSpPr/>
          <p:nvPr/>
        </p:nvSpPr>
        <p:spPr>
          <a:xfrm>
            <a:off x="14455700" y="4801024"/>
            <a:ext cx="0" cy="1301698"/>
          </a:xfrm>
          <a:prstGeom prst="line">
            <a:avLst/>
          </a:prstGeom>
          <a:ln cap="flat" w="95250">
            <a:solidFill>
              <a:srgbClr val="F5A800"/>
            </a:solidFill>
            <a:prstDash val="solid"/>
            <a:headEnd type="none" len="sm" w="sm"/>
            <a:tailEnd type="arrow" len="sm" w="med"/>
          </a:ln>
        </p:spPr>
      </p:sp>
      <p:sp>
        <p:nvSpPr>
          <p:cNvPr name="AutoShape 8" id="8"/>
          <p:cNvSpPr/>
          <p:nvPr/>
        </p:nvSpPr>
        <p:spPr>
          <a:xfrm flipH="true">
            <a:off x="7861702" y="6836408"/>
            <a:ext cx="1077593" cy="0"/>
          </a:xfrm>
          <a:prstGeom prst="line">
            <a:avLst/>
          </a:prstGeom>
          <a:ln cap="flat" w="95250">
            <a:solidFill>
              <a:srgbClr val="F5A800"/>
            </a:solidFill>
            <a:prstDash val="solid"/>
            <a:headEnd type="none" len="sm" w="sm"/>
            <a:tailEnd type="arrow" len="sm" w="med"/>
          </a:ln>
        </p:spPr>
      </p:sp>
      <p:sp>
        <p:nvSpPr>
          <p:cNvPr name="Freeform 9" id="9"/>
          <p:cNvSpPr/>
          <p:nvPr/>
        </p:nvSpPr>
        <p:spPr>
          <a:xfrm flipH="false" flipV="false" rot="0">
            <a:off x="1020574" y="5497467"/>
            <a:ext cx="1338942" cy="1338942"/>
          </a:xfrm>
          <a:custGeom>
            <a:avLst/>
            <a:gdLst/>
            <a:ahLst/>
            <a:cxnLst/>
            <a:rect r="r" b="b" t="t" l="l"/>
            <a:pathLst>
              <a:path h="1338942" w="1338942">
                <a:moveTo>
                  <a:pt x="0" y="0"/>
                </a:moveTo>
                <a:lnTo>
                  <a:pt x="1338942" y="0"/>
                </a:lnTo>
                <a:lnTo>
                  <a:pt x="1338942" y="1338941"/>
                </a:lnTo>
                <a:lnTo>
                  <a:pt x="0" y="133894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0" id="10"/>
          <p:cNvSpPr/>
          <p:nvPr/>
        </p:nvSpPr>
        <p:spPr>
          <a:xfrm>
            <a:off x="5110609" y="9305925"/>
            <a:ext cx="32991" cy="3947072"/>
          </a:xfrm>
          <a:prstGeom prst="line">
            <a:avLst/>
          </a:prstGeom>
          <a:ln cap="flat" w="95250">
            <a:solidFill>
              <a:srgbClr val="F5A800"/>
            </a:solidFill>
            <a:prstDash val="solid"/>
            <a:headEnd type="none" len="sm" w="sm"/>
            <a:tailEnd type="arrow" len="sm" w="med"/>
          </a:ln>
        </p:spPr>
      </p:sp>
      <p:sp>
        <p:nvSpPr>
          <p:cNvPr name="TextBox 11" id="11"/>
          <p:cNvSpPr txBox="true"/>
          <p:nvPr/>
        </p:nvSpPr>
        <p:spPr>
          <a:xfrm rot="0">
            <a:off x="2739658" y="281058"/>
            <a:ext cx="12808685" cy="1441546"/>
          </a:xfrm>
          <a:prstGeom prst="rect">
            <a:avLst/>
          </a:prstGeom>
        </p:spPr>
        <p:txBody>
          <a:bodyPr anchor="t" rtlCol="false" tIns="0" lIns="0" bIns="0" rIns="0">
            <a:spAutoFit/>
          </a:bodyPr>
          <a:lstStyle/>
          <a:p>
            <a:pPr algn="ctr">
              <a:lnSpc>
                <a:spcPts val="12258"/>
              </a:lnSpc>
              <a:spcBef>
                <a:spcPct val="0"/>
              </a:spcBef>
            </a:pPr>
            <a:r>
              <a:rPr lang="en-US" sz="7566">
                <a:solidFill>
                  <a:srgbClr val="F5A800"/>
                </a:solidFill>
                <a:latin typeface="Montserrat Ultra-Bold"/>
              </a:rPr>
              <a:t>NGUYÊN LÝ HOẠT ĐỘNG</a:t>
            </a:r>
          </a:p>
        </p:txBody>
      </p:sp>
      <p:sp>
        <p:nvSpPr>
          <p:cNvPr name="TextBox 12" id="12"/>
          <p:cNvSpPr txBox="true"/>
          <p:nvPr/>
        </p:nvSpPr>
        <p:spPr>
          <a:xfrm rot="0">
            <a:off x="2425498" y="2090590"/>
            <a:ext cx="5436205" cy="2386584"/>
          </a:xfrm>
          <a:prstGeom prst="rect">
            <a:avLst/>
          </a:prstGeom>
        </p:spPr>
        <p:txBody>
          <a:bodyPr anchor="t" rtlCol="false" tIns="0" lIns="0" bIns="0" rIns="0">
            <a:spAutoFit/>
          </a:bodyPr>
          <a:lstStyle/>
          <a:p>
            <a:pPr>
              <a:lnSpc>
                <a:spcPts val="3888"/>
              </a:lnSpc>
              <a:spcBef>
                <a:spcPct val="0"/>
              </a:spcBef>
            </a:pPr>
            <a:r>
              <a:rPr lang="en-US" sz="2400">
                <a:solidFill>
                  <a:srgbClr val="FFFFFF"/>
                </a:solidFill>
                <a:latin typeface="Montserrat Bold"/>
              </a:rPr>
              <a:t>Khởi động và cấu hình: </a:t>
            </a:r>
            <a:r>
              <a:rPr lang="en-US" sz="2400">
                <a:solidFill>
                  <a:srgbClr val="FFFFFF"/>
                </a:solidFill>
                <a:latin typeface="Montserrat Medium"/>
              </a:rPr>
              <a:t>Khi được khởi động. Nó kiểm tra các cài đặt và thiết lập kết nối mạng Wi-Fi theo cấu hình đã được định sẵn hoặc thông qua lệnh điều khiển.</a:t>
            </a:r>
          </a:p>
        </p:txBody>
      </p:sp>
      <p:sp>
        <p:nvSpPr>
          <p:cNvPr name="TextBox 13" id="13"/>
          <p:cNvSpPr txBox="true"/>
          <p:nvPr/>
        </p:nvSpPr>
        <p:spPr>
          <a:xfrm rot="0">
            <a:off x="10808147" y="6212655"/>
            <a:ext cx="6706969" cy="2872359"/>
          </a:xfrm>
          <a:prstGeom prst="rect">
            <a:avLst/>
          </a:prstGeom>
        </p:spPr>
        <p:txBody>
          <a:bodyPr anchor="t" rtlCol="false" tIns="0" lIns="0" bIns="0" rIns="0">
            <a:spAutoFit/>
          </a:bodyPr>
          <a:lstStyle/>
          <a:p>
            <a:pPr>
              <a:lnSpc>
                <a:spcPts val="3888"/>
              </a:lnSpc>
              <a:spcBef>
                <a:spcPct val="0"/>
              </a:spcBef>
            </a:pPr>
            <a:r>
              <a:rPr lang="en-US" sz="2400">
                <a:solidFill>
                  <a:srgbClr val="FFFFFF"/>
                </a:solidFill>
                <a:latin typeface="Montserrat Bold"/>
              </a:rPr>
              <a:t>Gửi và nhận dữ liệu: </a:t>
            </a:r>
            <a:r>
              <a:rPr lang="en-US" sz="2400">
                <a:solidFill>
                  <a:srgbClr val="FFFFFF"/>
                </a:solidFill>
                <a:latin typeface="Montserrat Medium"/>
              </a:rPr>
              <a:t>Sau khi kết nối mạng Wi-Fi, ESP8266 có thể gửi và nhận dữ liệu thông qua giao thức TCP/IP hoặc UDP. Nó có thể giao tiếp với các thiết bị khác trên mạng, chẳng hạn như máy tính, điện thoại thông minh hoặc các dịch vụ trực tuyến.</a:t>
            </a:r>
          </a:p>
        </p:txBody>
      </p:sp>
      <p:sp>
        <p:nvSpPr>
          <p:cNvPr name="TextBox 14" id="14"/>
          <p:cNvSpPr txBox="true"/>
          <p:nvPr/>
        </p:nvSpPr>
        <p:spPr>
          <a:xfrm rot="0">
            <a:off x="2518540" y="5414391"/>
            <a:ext cx="5236180" cy="3843909"/>
          </a:xfrm>
          <a:prstGeom prst="rect">
            <a:avLst/>
          </a:prstGeom>
        </p:spPr>
        <p:txBody>
          <a:bodyPr anchor="t" rtlCol="false" tIns="0" lIns="0" bIns="0" rIns="0">
            <a:spAutoFit/>
          </a:bodyPr>
          <a:lstStyle/>
          <a:p>
            <a:pPr>
              <a:lnSpc>
                <a:spcPts val="3888"/>
              </a:lnSpc>
              <a:spcBef>
                <a:spcPct val="0"/>
              </a:spcBef>
            </a:pPr>
            <a:r>
              <a:rPr lang="en-US" sz="2400">
                <a:solidFill>
                  <a:srgbClr val="FFFFFF"/>
                </a:solidFill>
                <a:latin typeface="Montserrat Bold"/>
              </a:rPr>
              <a:t>Giao tiếp với Arduino: </a:t>
            </a:r>
            <a:r>
              <a:rPr lang="en-US" sz="2400">
                <a:solidFill>
                  <a:srgbClr val="FFFFFF"/>
                </a:solidFill>
                <a:latin typeface="Montserrat Medium"/>
              </a:rPr>
              <a:t>ESP8266 có các chân GPIO (General Purpose Input/Output) để kết nối với vi mạch Arduino hoặc các thiết bị khác. Điều này cho phép nó truyền nhận tín hiệu điều khiển và dữ liệu giữa ESP8266 và Arduino.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5149117" y="-2246481"/>
            <a:ext cx="32991" cy="3947072"/>
          </a:xfrm>
          <a:prstGeom prst="line">
            <a:avLst/>
          </a:prstGeom>
          <a:ln cap="flat" w="95250">
            <a:solidFill>
              <a:srgbClr val="F5A800"/>
            </a:solidFill>
            <a:prstDash val="solid"/>
            <a:headEnd type="none" len="sm" w="sm"/>
            <a:tailEnd type="arrow" len="sm" w="med"/>
          </a:ln>
        </p:spPr>
      </p:sp>
      <p:sp>
        <p:nvSpPr>
          <p:cNvPr name="Freeform 3" id="3"/>
          <p:cNvSpPr/>
          <p:nvPr/>
        </p:nvSpPr>
        <p:spPr>
          <a:xfrm flipH="false" flipV="false" rot="0">
            <a:off x="1028700" y="1893529"/>
            <a:ext cx="1602152" cy="1602152"/>
          </a:xfrm>
          <a:custGeom>
            <a:avLst/>
            <a:gdLst/>
            <a:ahLst/>
            <a:cxnLst/>
            <a:rect r="r" b="b" t="t" l="l"/>
            <a:pathLst>
              <a:path h="1602152" w="1602152">
                <a:moveTo>
                  <a:pt x="0" y="0"/>
                </a:moveTo>
                <a:lnTo>
                  <a:pt x="1602152" y="0"/>
                </a:lnTo>
                <a:lnTo>
                  <a:pt x="1602152" y="1602152"/>
                </a:lnTo>
                <a:lnTo>
                  <a:pt x="0" y="16021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272298" y="4225579"/>
            <a:ext cx="8987002" cy="5032721"/>
          </a:xfrm>
          <a:custGeom>
            <a:avLst/>
            <a:gdLst/>
            <a:ahLst/>
            <a:cxnLst/>
            <a:rect r="r" b="b" t="t" l="l"/>
            <a:pathLst>
              <a:path h="5032721" w="8987002">
                <a:moveTo>
                  <a:pt x="0" y="0"/>
                </a:moveTo>
                <a:lnTo>
                  <a:pt x="8987002" y="0"/>
                </a:lnTo>
                <a:lnTo>
                  <a:pt x="8987002" y="5032721"/>
                </a:lnTo>
                <a:lnTo>
                  <a:pt x="0" y="5032721"/>
                </a:lnTo>
                <a:lnTo>
                  <a:pt x="0" y="0"/>
                </a:lnTo>
                <a:close/>
              </a:path>
            </a:pathLst>
          </a:custGeom>
          <a:blipFill>
            <a:blip r:embed="rId4"/>
            <a:stretch>
              <a:fillRect l="0" t="0" r="0" b="0"/>
            </a:stretch>
          </a:blipFill>
        </p:spPr>
      </p:sp>
      <p:sp>
        <p:nvSpPr>
          <p:cNvPr name="Freeform 5" id="5"/>
          <p:cNvSpPr/>
          <p:nvPr/>
        </p:nvSpPr>
        <p:spPr>
          <a:xfrm flipH="false" flipV="false" rot="0">
            <a:off x="1829776" y="4317498"/>
            <a:ext cx="4940802" cy="4940802"/>
          </a:xfrm>
          <a:custGeom>
            <a:avLst/>
            <a:gdLst/>
            <a:ahLst/>
            <a:cxnLst/>
            <a:rect r="r" b="b" t="t" l="l"/>
            <a:pathLst>
              <a:path h="4940802" w="4940802">
                <a:moveTo>
                  <a:pt x="0" y="0"/>
                </a:moveTo>
                <a:lnTo>
                  <a:pt x="4940802" y="0"/>
                </a:lnTo>
                <a:lnTo>
                  <a:pt x="4940802" y="4940802"/>
                </a:lnTo>
                <a:lnTo>
                  <a:pt x="0" y="494080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932198" y="2016639"/>
            <a:ext cx="13669436" cy="1900809"/>
          </a:xfrm>
          <a:prstGeom prst="rect">
            <a:avLst/>
          </a:prstGeom>
        </p:spPr>
        <p:txBody>
          <a:bodyPr anchor="t" rtlCol="false" tIns="0" lIns="0" bIns="0" rIns="0">
            <a:spAutoFit/>
          </a:bodyPr>
          <a:lstStyle/>
          <a:p>
            <a:pPr>
              <a:lnSpc>
                <a:spcPts val="3888"/>
              </a:lnSpc>
              <a:spcBef>
                <a:spcPct val="0"/>
              </a:spcBef>
            </a:pPr>
            <a:r>
              <a:rPr lang="en-US" sz="2400">
                <a:solidFill>
                  <a:srgbClr val="FFFFFF"/>
                </a:solidFill>
                <a:latin typeface="Montserrat Bold"/>
              </a:rPr>
              <a:t>Lập trình và điều khiển: </a:t>
            </a:r>
            <a:r>
              <a:rPr lang="en-US" sz="2400">
                <a:solidFill>
                  <a:srgbClr val="FFFFFF"/>
                </a:solidFill>
                <a:latin typeface="Montserrat Medium"/>
              </a:rPr>
              <a:t>ESP8266 có thể được lập trình bằng Arduino IDE và thư viện ESP8266. Thông qua việc viết mã Arduino, người dùng có thể điều khiển các chức năng của ESP8266, xử lý dữ liệu, và tương tác với các thiết bị ngoại vi như cảm biến, đèn LED, và các module khác.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834595" y="6895510"/>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292042"/>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4" id="4"/>
          <p:cNvSpPr/>
          <p:nvPr/>
        </p:nvSpPr>
        <p:spPr>
          <a:xfrm flipH="false" flipV="false" rot="0">
            <a:off x="6679310" y="1028700"/>
            <a:ext cx="10855140" cy="8662819"/>
          </a:xfrm>
          <a:custGeom>
            <a:avLst/>
            <a:gdLst/>
            <a:ahLst/>
            <a:cxnLst/>
            <a:rect r="r" b="b" t="t" l="l"/>
            <a:pathLst>
              <a:path h="8662819" w="10855140">
                <a:moveTo>
                  <a:pt x="0" y="0"/>
                </a:moveTo>
                <a:lnTo>
                  <a:pt x="10855139" y="0"/>
                </a:lnTo>
                <a:lnTo>
                  <a:pt x="10855139" y="8662819"/>
                </a:lnTo>
                <a:lnTo>
                  <a:pt x="0" y="8662819"/>
                </a:lnTo>
                <a:lnTo>
                  <a:pt x="0" y="0"/>
                </a:lnTo>
                <a:close/>
              </a:path>
            </a:pathLst>
          </a:custGeom>
          <a:blipFill>
            <a:blip r:embed="rId4"/>
            <a:stretch>
              <a:fillRect l="-143" t="0" r="-143" b="-11517"/>
            </a:stretch>
          </a:blipFill>
        </p:spPr>
      </p:sp>
      <p:sp>
        <p:nvSpPr>
          <p:cNvPr name="TextBox 5" id="5"/>
          <p:cNvSpPr txBox="true"/>
          <p:nvPr/>
        </p:nvSpPr>
        <p:spPr>
          <a:xfrm rot="0">
            <a:off x="269935" y="3828537"/>
            <a:ext cx="6409375" cy="2238893"/>
          </a:xfrm>
          <a:prstGeom prst="rect">
            <a:avLst/>
          </a:prstGeom>
        </p:spPr>
        <p:txBody>
          <a:bodyPr anchor="t" rtlCol="false" tIns="0" lIns="0" bIns="0" rIns="0">
            <a:spAutoFit/>
          </a:bodyPr>
          <a:lstStyle/>
          <a:p>
            <a:pPr algn="ctr">
              <a:lnSpc>
                <a:spcPts val="8748"/>
              </a:lnSpc>
            </a:pPr>
            <a:r>
              <a:rPr lang="en-US" sz="8025">
                <a:solidFill>
                  <a:srgbClr val="F5A800"/>
                </a:solidFill>
                <a:latin typeface="Montserrat Ultra-Bold"/>
              </a:rPr>
              <a:t>Sơ đồ chân ESP8266</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2B69B4">
                <a:alpha val="100000"/>
              </a:srgbClr>
            </a:gs>
            <a:gs pos="100000">
              <a:srgbClr val="4FB6E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1752010" y="6444469"/>
            <a:ext cx="4615306" cy="1111285"/>
          </a:xfrm>
          <a:custGeom>
            <a:avLst/>
            <a:gdLst/>
            <a:ahLst/>
            <a:cxnLst/>
            <a:rect r="r" b="b" t="t" l="l"/>
            <a:pathLst>
              <a:path h="1111285" w="4615306">
                <a:moveTo>
                  <a:pt x="0" y="0"/>
                </a:moveTo>
                <a:lnTo>
                  <a:pt x="4615305" y="0"/>
                </a:lnTo>
                <a:lnTo>
                  <a:pt x="4615305" y="1111285"/>
                </a:lnTo>
                <a:lnTo>
                  <a:pt x="0" y="1111285"/>
                </a:lnTo>
                <a:lnTo>
                  <a:pt x="0" y="0"/>
                </a:lnTo>
                <a:close/>
              </a:path>
            </a:pathLst>
          </a:custGeom>
          <a:blipFill>
            <a:blip r:embed="rId2"/>
            <a:stretch>
              <a:fillRect l="0" t="0" r="-21630" b="-396940"/>
            </a:stretch>
          </a:blipFill>
        </p:spPr>
      </p:sp>
      <p:sp>
        <p:nvSpPr>
          <p:cNvPr name="Freeform 3" id="3"/>
          <p:cNvSpPr/>
          <p:nvPr/>
        </p:nvSpPr>
        <p:spPr>
          <a:xfrm flipH="true" flipV="true" rot="0">
            <a:off x="16780899" y="187267"/>
            <a:ext cx="1507101" cy="1969820"/>
          </a:xfrm>
          <a:custGeom>
            <a:avLst/>
            <a:gdLst/>
            <a:ahLst/>
            <a:cxnLst/>
            <a:rect r="r" b="b" t="t" l="l"/>
            <a:pathLst>
              <a:path h="1969820" w="1507101">
                <a:moveTo>
                  <a:pt x="1507101" y="1969820"/>
                </a:moveTo>
                <a:lnTo>
                  <a:pt x="0" y="1969820"/>
                </a:lnTo>
                <a:lnTo>
                  <a:pt x="0" y="0"/>
                </a:lnTo>
                <a:lnTo>
                  <a:pt x="1507101" y="0"/>
                </a:lnTo>
                <a:lnTo>
                  <a:pt x="1507101" y="1969820"/>
                </a:lnTo>
                <a:close/>
              </a:path>
            </a:pathLst>
          </a:custGeom>
          <a:blipFill>
            <a:blip r:embed="rId3"/>
            <a:stretch>
              <a:fillRect l="-321036" t="0" r="0" b="-144015"/>
            </a:stretch>
          </a:blipFill>
        </p:spPr>
      </p:sp>
      <p:sp>
        <p:nvSpPr>
          <p:cNvPr name="Freeform 4" id="4"/>
          <p:cNvSpPr/>
          <p:nvPr/>
        </p:nvSpPr>
        <p:spPr>
          <a:xfrm flipH="false" flipV="false" rot="0">
            <a:off x="5250166" y="1901768"/>
            <a:ext cx="3337941" cy="2720182"/>
          </a:xfrm>
          <a:custGeom>
            <a:avLst/>
            <a:gdLst/>
            <a:ahLst/>
            <a:cxnLst/>
            <a:rect r="r" b="b" t="t" l="l"/>
            <a:pathLst>
              <a:path h="2720182" w="3337941">
                <a:moveTo>
                  <a:pt x="0" y="0"/>
                </a:moveTo>
                <a:lnTo>
                  <a:pt x="3337941" y="0"/>
                </a:lnTo>
                <a:lnTo>
                  <a:pt x="3337941" y="2720182"/>
                </a:lnTo>
                <a:lnTo>
                  <a:pt x="0" y="2720182"/>
                </a:lnTo>
                <a:lnTo>
                  <a:pt x="0" y="0"/>
                </a:lnTo>
                <a:close/>
              </a:path>
            </a:pathLst>
          </a:custGeom>
          <a:blipFill>
            <a:blip r:embed="rId4"/>
            <a:stretch>
              <a:fillRect l="0" t="-10271" r="0" b="-12438"/>
            </a:stretch>
          </a:blipFill>
        </p:spPr>
      </p:sp>
      <p:sp>
        <p:nvSpPr>
          <p:cNvPr name="Freeform 5" id="5"/>
          <p:cNvSpPr/>
          <p:nvPr/>
        </p:nvSpPr>
        <p:spPr>
          <a:xfrm flipH="false" flipV="false" rot="0">
            <a:off x="9552029" y="1901768"/>
            <a:ext cx="3539075" cy="2720182"/>
          </a:xfrm>
          <a:custGeom>
            <a:avLst/>
            <a:gdLst/>
            <a:ahLst/>
            <a:cxnLst/>
            <a:rect r="r" b="b" t="t" l="l"/>
            <a:pathLst>
              <a:path h="2720182" w="3539075">
                <a:moveTo>
                  <a:pt x="0" y="0"/>
                </a:moveTo>
                <a:lnTo>
                  <a:pt x="3539075" y="0"/>
                </a:lnTo>
                <a:lnTo>
                  <a:pt x="3539075" y="2720182"/>
                </a:lnTo>
                <a:lnTo>
                  <a:pt x="0" y="2720182"/>
                </a:lnTo>
                <a:lnTo>
                  <a:pt x="0" y="0"/>
                </a:lnTo>
                <a:close/>
              </a:path>
            </a:pathLst>
          </a:custGeom>
          <a:blipFill>
            <a:blip r:embed="rId5"/>
            <a:stretch>
              <a:fillRect l="-20142" t="0" r="-10959" b="-5184"/>
            </a:stretch>
          </a:blipFill>
        </p:spPr>
      </p:sp>
      <p:sp>
        <p:nvSpPr>
          <p:cNvPr name="Freeform 6" id="6"/>
          <p:cNvSpPr/>
          <p:nvPr/>
        </p:nvSpPr>
        <p:spPr>
          <a:xfrm flipH="false" flipV="false" rot="0">
            <a:off x="13910254" y="1901768"/>
            <a:ext cx="3685735" cy="2720182"/>
          </a:xfrm>
          <a:custGeom>
            <a:avLst/>
            <a:gdLst/>
            <a:ahLst/>
            <a:cxnLst/>
            <a:rect r="r" b="b" t="t" l="l"/>
            <a:pathLst>
              <a:path h="2720182" w="3685735">
                <a:moveTo>
                  <a:pt x="0" y="0"/>
                </a:moveTo>
                <a:lnTo>
                  <a:pt x="3685734" y="0"/>
                </a:lnTo>
                <a:lnTo>
                  <a:pt x="3685734" y="2720182"/>
                </a:lnTo>
                <a:lnTo>
                  <a:pt x="0" y="2720182"/>
                </a:lnTo>
                <a:lnTo>
                  <a:pt x="0" y="0"/>
                </a:lnTo>
                <a:close/>
              </a:path>
            </a:pathLst>
          </a:custGeom>
          <a:blipFill>
            <a:blip r:embed="rId6"/>
            <a:stretch>
              <a:fillRect l="-2023" t="-9482" r="0" b="-4137"/>
            </a:stretch>
          </a:blipFill>
        </p:spPr>
      </p:sp>
      <p:sp>
        <p:nvSpPr>
          <p:cNvPr name="Freeform 7" id="7"/>
          <p:cNvSpPr/>
          <p:nvPr/>
        </p:nvSpPr>
        <p:spPr>
          <a:xfrm flipH="false" flipV="false" rot="0">
            <a:off x="7300008" y="6742970"/>
            <a:ext cx="5076816" cy="1769966"/>
          </a:xfrm>
          <a:custGeom>
            <a:avLst/>
            <a:gdLst/>
            <a:ahLst/>
            <a:cxnLst/>
            <a:rect r="r" b="b" t="t" l="l"/>
            <a:pathLst>
              <a:path h="1769966" w="5076816">
                <a:moveTo>
                  <a:pt x="0" y="0"/>
                </a:moveTo>
                <a:lnTo>
                  <a:pt x="5076816" y="0"/>
                </a:lnTo>
                <a:lnTo>
                  <a:pt x="5076816" y="1769966"/>
                </a:lnTo>
                <a:lnTo>
                  <a:pt x="0" y="1769966"/>
                </a:lnTo>
                <a:lnTo>
                  <a:pt x="0" y="0"/>
                </a:lnTo>
                <a:close/>
              </a:path>
            </a:pathLst>
          </a:custGeom>
          <a:blipFill>
            <a:blip r:embed="rId7"/>
            <a:stretch>
              <a:fillRect l="0" t="0" r="0" b="0"/>
            </a:stretch>
          </a:blipFill>
        </p:spPr>
      </p:sp>
      <p:sp>
        <p:nvSpPr>
          <p:cNvPr name="Freeform 8" id="8"/>
          <p:cNvSpPr/>
          <p:nvPr/>
        </p:nvSpPr>
        <p:spPr>
          <a:xfrm flipH="false" flipV="false" rot="0">
            <a:off x="14230585" y="6482643"/>
            <a:ext cx="2736955" cy="2230618"/>
          </a:xfrm>
          <a:custGeom>
            <a:avLst/>
            <a:gdLst/>
            <a:ahLst/>
            <a:cxnLst/>
            <a:rect r="r" b="b" t="t" l="l"/>
            <a:pathLst>
              <a:path h="2230618" w="2736955">
                <a:moveTo>
                  <a:pt x="0" y="0"/>
                </a:moveTo>
                <a:lnTo>
                  <a:pt x="2736954" y="0"/>
                </a:lnTo>
                <a:lnTo>
                  <a:pt x="2736954" y="2230618"/>
                </a:lnTo>
                <a:lnTo>
                  <a:pt x="0" y="2230618"/>
                </a:lnTo>
                <a:lnTo>
                  <a:pt x="0" y="0"/>
                </a:lnTo>
                <a:close/>
              </a:path>
            </a:pathLst>
          </a:custGeom>
          <a:blipFill>
            <a:blip r:embed="rId8"/>
            <a:stretch>
              <a:fillRect l="0" t="0" r="0" b="0"/>
            </a:stretch>
          </a:blipFill>
        </p:spPr>
      </p:sp>
      <p:sp>
        <p:nvSpPr>
          <p:cNvPr name="Freeform 9" id="9"/>
          <p:cNvSpPr/>
          <p:nvPr/>
        </p:nvSpPr>
        <p:spPr>
          <a:xfrm flipH="false" flipV="false" rot="0">
            <a:off x="2195689" y="6036839"/>
            <a:ext cx="3242076" cy="2781447"/>
          </a:xfrm>
          <a:custGeom>
            <a:avLst/>
            <a:gdLst/>
            <a:ahLst/>
            <a:cxnLst/>
            <a:rect r="r" b="b" t="t" l="l"/>
            <a:pathLst>
              <a:path h="2781447" w="3242076">
                <a:moveTo>
                  <a:pt x="0" y="0"/>
                </a:moveTo>
                <a:lnTo>
                  <a:pt x="3242075" y="0"/>
                </a:lnTo>
                <a:lnTo>
                  <a:pt x="3242075" y="2781446"/>
                </a:lnTo>
                <a:lnTo>
                  <a:pt x="0" y="2781446"/>
                </a:lnTo>
                <a:lnTo>
                  <a:pt x="0" y="0"/>
                </a:lnTo>
                <a:close/>
              </a:path>
            </a:pathLst>
          </a:custGeom>
          <a:blipFill>
            <a:blip r:embed="rId9"/>
            <a:stretch>
              <a:fillRect l="-9190" t="-19814" r="-9096" b="-18062"/>
            </a:stretch>
          </a:blipFill>
        </p:spPr>
      </p:sp>
      <p:sp>
        <p:nvSpPr>
          <p:cNvPr name="TextBox 10" id="10"/>
          <p:cNvSpPr txBox="true"/>
          <p:nvPr/>
        </p:nvSpPr>
        <p:spPr>
          <a:xfrm rot="0">
            <a:off x="5839778" y="5016015"/>
            <a:ext cx="2342943" cy="758190"/>
          </a:xfrm>
          <a:prstGeom prst="rect">
            <a:avLst/>
          </a:prstGeom>
        </p:spPr>
        <p:txBody>
          <a:bodyPr anchor="t" rtlCol="false" tIns="0" lIns="0" bIns="0" rIns="0">
            <a:spAutoFit/>
          </a:bodyPr>
          <a:lstStyle/>
          <a:p>
            <a:pPr algn="ctr">
              <a:lnSpc>
                <a:spcPts val="6479"/>
              </a:lnSpc>
              <a:spcBef>
                <a:spcPct val="0"/>
              </a:spcBef>
            </a:pPr>
            <a:r>
              <a:rPr lang="en-US" sz="3999">
                <a:solidFill>
                  <a:srgbClr val="FFFFFF"/>
                </a:solidFill>
                <a:latin typeface="Montserrat Medium"/>
              </a:rPr>
              <a:t>DHT11</a:t>
            </a:r>
          </a:p>
        </p:txBody>
      </p:sp>
      <p:sp>
        <p:nvSpPr>
          <p:cNvPr name="Freeform 11" id="11"/>
          <p:cNvSpPr/>
          <p:nvPr/>
        </p:nvSpPr>
        <p:spPr>
          <a:xfrm flipH="false" flipV="false" rot="0">
            <a:off x="571992" y="2308423"/>
            <a:ext cx="4363578" cy="2384036"/>
          </a:xfrm>
          <a:custGeom>
            <a:avLst/>
            <a:gdLst/>
            <a:ahLst/>
            <a:cxnLst/>
            <a:rect r="r" b="b" t="t" l="l"/>
            <a:pathLst>
              <a:path h="2384036" w="4363578">
                <a:moveTo>
                  <a:pt x="0" y="0"/>
                </a:moveTo>
                <a:lnTo>
                  <a:pt x="4363579" y="0"/>
                </a:lnTo>
                <a:lnTo>
                  <a:pt x="4363579" y="2384036"/>
                </a:lnTo>
                <a:lnTo>
                  <a:pt x="0" y="2384036"/>
                </a:lnTo>
                <a:lnTo>
                  <a:pt x="0" y="0"/>
                </a:lnTo>
                <a:close/>
              </a:path>
            </a:pathLst>
          </a:custGeom>
          <a:blipFill>
            <a:blip r:embed="rId10"/>
            <a:stretch>
              <a:fillRect l="0" t="-54853" r="0" b="-28179"/>
            </a:stretch>
          </a:blipFill>
        </p:spPr>
      </p:sp>
      <p:sp>
        <p:nvSpPr>
          <p:cNvPr name="TextBox 12" id="12"/>
          <p:cNvSpPr txBox="true"/>
          <p:nvPr/>
        </p:nvSpPr>
        <p:spPr>
          <a:xfrm rot="0">
            <a:off x="1582310" y="4991100"/>
            <a:ext cx="2342943" cy="758190"/>
          </a:xfrm>
          <a:prstGeom prst="rect">
            <a:avLst/>
          </a:prstGeom>
        </p:spPr>
        <p:txBody>
          <a:bodyPr anchor="t" rtlCol="false" tIns="0" lIns="0" bIns="0" rIns="0">
            <a:spAutoFit/>
          </a:bodyPr>
          <a:lstStyle/>
          <a:p>
            <a:pPr algn="ctr">
              <a:lnSpc>
                <a:spcPts val="6479"/>
              </a:lnSpc>
              <a:spcBef>
                <a:spcPct val="0"/>
              </a:spcBef>
            </a:pPr>
            <a:r>
              <a:rPr lang="en-US" sz="3999">
                <a:solidFill>
                  <a:srgbClr val="FFFFFF"/>
                </a:solidFill>
                <a:latin typeface="Montserrat"/>
              </a:rPr>
              <a:t>ESP8266</a:t>
            </a:r>
          </a:p>
        </p:txBody>
      </p:sp>
      <p:sp>
        <p:nvSpPr>
          <p:cNvPr name="TextBox 13" id="13"/>
          <p:cNvSpPr txBox="true"/>
          <p:nvPr/>
        </p:nvSpPr>
        <p:spPr>
          <a:xfrm rot="0">
            <a:off x="2195689" y="106113"/>
            <a:ext cx="13475013" cy="1351639"/>
          </a:xfrm>
          <a:prstGeom prst="rect">
            <a:avLst/>
          </a:prstGeom>
        </p:spPr>
        <p:txBody>
          <a:bodyPr anchor="t" rtlCol="false" tIns="0" lIns="0" bIns="0" rIns="0">
            <a:spAutoFit/>
          </a:bodyPr>
          <a:lstStyle/>
          <a:p>
            <a:pPr algn="ctr">
              <a:lnSpc>
                <a:spcPts val="11401"/>
              </a:lnSpc>
              <a:spcBef>
                <a:spcPct val="0"/>
              </a:spcBef>
            </a:pPr>
            <a:r>
              <a:rPr lang="en-US" sz="7038">
                <a:solidFill>
                  <a:srgbClr val="F5A800"/>
                </a:solidFill>
                <a:latin typeface="Montserrat Bold"/>
              </a:rPr>
              <a:t>CÁC LINH KIỆN CHÍNH</a:t>
            </a:r>
          </a:p>
        </p:txBody>
      </p:sp>
      <p:sp>
        <p:nvSpPr>
          <p:cNvPr name="TextBox 14" id="14"/>
          <p:cNvSpPr txBox="true"/>
          <p:nvPr/>
        </p:nvSpPr>
        <p:spPr>
          <a:xfrm rot="0">
            <a:off x="10111185" y="5048694"/>
            <a:ext cx="2342943" cy="758190"/>
          </a:xfrm>
          <a:prstGeom prst="rect">
            <a:avLst/>
          </a:prstGeom>
        </p:spPr>
        <p:txBody>
          <a:bodyPr anchor="t" rtlCol="false" tIns="0" lIns="0" bIns="0" rIns="0">
            <a:spAutoFit/>
          </a:bodyPr>
          <a:lstStyle/>
          <a:p>
            <a:pPr algn="ctr">
              <a:lnSpc>
                <a:spcPts val="6479"/>
              </a:lnSpc>
              <a:spcBef>
                <a:spcPct val="0"/>
              </a:spcBef>
            </a:pPr>
            <a:r>
              <a:rPr lang="en-US" sz="3999">
                <a:solidFill>
                  <a:srgbClr val="FFFFFF"/>
                </a:solidFill>
                <a:latin typeface="Montserrat Medium"/>
              </a:rPr>
              <a:t>LED</a:t>
            </a:r>
          </a:p>
        </p:txBody>
      </p:sp>
      <p:sp>
        <p:nvSpPr>
          <p:cNvPr name="TextBox 15" id="15"/>
          <p:cNvSpPr txBox="true"/>
          <p:nvPr/>
        </p:nvSpPr>
        <p:spPr>
          <a:xfrm rot="0">
            <a:off x="14373086" y="5048694"/>
            <a:ext cx="2760070" cy="758190"/>
          </a:xfrm>
          <a:prstGeom prst="rect">
            <a:avLst/>
          </a:prstGeom>
        </p:spPr>
        <p:txBody>
          <a:bodyPr anchor="t" rtlCol="false" tIns="0" lIns="0" bIns="0" rIns="0">
            <a:spAutoFit/>
          </a:bodyPr>
          <a:lstStyle/>
          <a:p>
            <a:pPr algn="ctr">
              <a:lnSpc>
                <a:spcPts val="6479"/>
              </a:lnSpc>
              <a:spcBef>
                <a:spcPct val="0"/>
              </a:spcBef>
            </a:pPr>
            <a:r>
              <a:rPr lang="en-US" sz="3999">
                <a:solidFill>
                  <a:srgbClr val="FFFFFF"/>
                </a:solidFill>
                <a:latin typeface="Montserrat Medium"/>
              </a:rPr>
              <a:t>RESISTOR</a:t>
            </a:r>
          </a:p>
        </p:txBody>
      </p:sp>
      <p:sp>
        <p:nvSpPr>
          <p:cNvPr name="TextBox 16" id="16"/>
          <p:cNvSpPr txBox="true"/>
          <p:nvPr/>
        </p:nvSpPr>
        <p:spPr>
          <a:xfrm rot="0">
            <a:off x="1743020" y="8895840"/>
            <a:ext cx="4029158" cy="758190"/>
          </a:xfrm>
          <a:prstGeom prst="rect">
            <a:avLst/>
          </a:prstGeom>
        </p:spPr>
        <p:txBody>
          <a:bodyPr anchor="t" rtlCol="false" tIns="0" lIns="0" bIns="0" rIns="0">
            <a:spAutoFit/>
          </a:bodyPr>
          <a:lstStyle/>
          <a:p>
            <a:pPr algn="ctr">
              <a:lnSpc>
                <a:spcPts val="6479"/>
              </a:lnSpc>
              <a:spcBef>
                <a:spcPct val="0"/>
              </a:spcBef>
            </a:pPr>
            <a:r>
              <a:rPr lang="en-US" sz="3999">
                <a:solidFill>
                  <a:srgbClr val="FFFFFF"/>
                </a:solidFill>
                <a:latin typeface="Montserrat Medium"/>
              </a:rPr>
              <a:t>SERVO MOTOR</a:t>
            </a:r>
          </a:p>
        </p:txBody>
      </p:sp>
      <p:sp>
        <p:nvSpPr>
          <p:cNvPr name="TextBox 17" id="17"/>
          <p:cNvSpPr txBox="true"/>
          <p:nvPr/>
        </p:nvSpPr>
        <p:spPr>
          <a:xfrm rot="0">
            <a:off x="7784417" y="8895840"/>
            <a:ext cx="4107998" cy="758190"/>
          </a:xfrm>
          <a:prstGeom prst="rect">
            <a:avLst/>
          </a:prstGeom>
        </p:spPr>
        <p:txBody>
          <a:bodyPr anchor="t" rtlCol="false" tIns="0" lIns="0" bIns="0" rIns="0">
            <a:spAutoFit/>
          </a:bodyPr>
          <a:lstStyle/>
          <a:p>
            <a:pPr algn="ctr">
              <a:lnSpc>
                <a:spcPts val="6479"/>
              </a:lnSpc>
              <a:spcBef>
                <a:spcPct val="0"/>
              </a:spcBef>
            </a:pPr>
            <a:r>
              <a:rPr lang="en-US" sz="3999">
                <a:solidFill>
                  <a:srgbClr val="FFFFFF"/>
                </a:solidFill>
                <a:latin typeface="Montserrat Medium"/>
              </a:rPr>
              <a:t>BREADBOARD</a:t>
            </a:r>
          </a:p>
        </p:txBody>
      </p:sp>
      <p:sp>
        <p:nvSpPr>
          <p:cNvPr name="TextBox 18" id="18"/>
          <p:cNvSpPr txBox="true"/>
          <p:nvPr/>
        </p:nvSpPr>
        <p:spPr>
          <a:xfrm rot="0">
            <a:off x="13545063" y="8895840"/>
            <a:ext cx="4107998" cy="758190"/>
          </a:xfrm>
          <a:prstGeom prst="rect">
            <a:avLst/>
          </a:prstGeom>
        </p:spPr>
        <p:txBody>
          <a:bodyPr anchor="t" rtlCol="false" tIns="0" lIns="0" bIns="0" rIns="0">
            <a:spAutoFit/>
          </a:bodyPr>
          <a:lstStyle/>
          <a:p>
            <a:pPr algn="ctr">
              <a:lnSpc>
                <a:spcPts val="6479"/>
              </a:lnSpc>
              <a:spcBef>
                <a:spcPct val="0"/>
              </a:spcBef>
            </a:pPr>
            <a:r>
              <a:rPr lang="en-US" sz="3999">
                <a:solidFill>
                  <a:srgbClr val="FFFFFF"/>
                </a:solidFill>
                <a:latin typeface="Montserrat Medium"/>
              </a:rPr>
              <a:t>CABLE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DAF0JucvYu4</dc:identifier>
  <dcterms:modified xsi:type="dcterms:W3CDTF">2011-08-01T06:04:30Z</dcterms:modified>
  <cp:revision>1</cp:revision>
  <dc:title>Module Wifi ESP8266</dc:title>
</cp:coreProperties>
</file>